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Public Sans Bold" charset="1" panose="00000000000000000000"/>
      <p:regular r:id="rId18"/>
    </p:embeddedFont>
    <p:embeddedFont>
      <p:font typeface="Public Sans" charset="1" panose="00000000000000000000"/>
      <p:regular r:id="rId19"/>
    </p:embeddedFont>
    <p:embeddedFont>
      <p:font typeface="Bricolage Grotesque Bold" charset="1" panose="020B0605040402000204"/>
      <p:regular r:id="rId20"/>
    </p:embeddedFont>
    <p:embeddedFont>
      <p:font typeface="Montserrat Bold" charset="1" panose="00000800000000000000"/>
      <p:regular r:id="rId21"/>
    </p:embeddedFont>
    <p:embeddedFont>
      <p:font typeface="Antonio Bold" charset="1" panose="02000803000000000000"/>
      <p:regular r:id="rId22"/>
    </p:embeddedFont>
    <p:embeddedFont>
      <p:font typeface="Bricolage Grotesque" charset="1" panose="020B0605040402000204"/>
      <p:regular r:id="rId23"/>
    </p:embeddedFont>
    <p:embeddedFont>
      <p:font typeface="Public Sans Bold Italics" charset="1" panose="00000000000000000000"/>
      <p:regular r:id="rId24"/>
    </p:embeddedFont>
    <p:embeddedFont>
      <p:font typeface="Bricolage Grotesque Ultra-Bold" charset="1" panose="020B0605040402000204"/>
      <p:regular r:id="rId25"/>
    </p:embeddedFont>
    <p:embeddedFont>
      <p:font typeface="Arimo" charset="1" panose="020B0604020202020204"/>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4.png" Type="http://schemas.openxmlformats.org/officeDocument/2006/relationships/image"/><Relationship Id="rId5" Target="../media/image37.jpeg" Type="http://schemas.openxmlformats.org/officeDocument/2006/relationships/image"/><Relationship Id="rId6" Target="../media/image38.jpeg" Type="http://schemas.openxmlformats.org/officeDocument/2006/relationships/image"/><Relationship Id="rId7" Target="../media/image10.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4.png" Type="http://schemas.openxmlformats.org/officeDocument/2006/relationships/image"/><Relationship Id="rId5" Target="../media/image39.png" Type="http://schemas.openxmlformats.org/officeDocument/2006/relationships/image"/><Relationship Id="rId6" Target="../media/image40.png" Type="http://schemas.openxmlformats.org/officeDocument/2006/relationships/image"/><Relationship Id="rId7" Target="../media/image33.png" Type="http://schemas.openxmlformats.org/officeDocument/2006/relationships/image"/><Relationship Id="rId8" Target="../media/image34.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4.png" Type="http://schemas.openxmlformats.org/officeDocument/2006/relationships/image"/><Relationship Id="rId5" Target="../media/image41.jpeg" Type="http://schemas.openxmlformats.org/officeDocument/2006/relationships/image"/><Relationship Id="rId6" Target="../media/image42.jpeg" Type="http://schemas.openxmlformats.org/officeDocument/2006/relationships/image"/><Relationship Id="rId7" Target="../media/image10.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4.png" Type="http://schemas.openxmlformats.org/officeDocument/2006/relationships/image"/><Relationship Id="rId5" Target="../media/image8.jpeg" Type="http://schemas.openxmlformats.org/officeDocument/2006/relationships/image"/><Relationship Id="rId6" Target="../media/image9.jpeg" Type="http://schemas.openxmlformats.org/officeDocument/2006/relationships/image"/><Relationship Id="rId7" Target="../media/image1.png" Type="http://schemas.openxmlformats.org/officeDocument/2006/relationships/image"/><Relationship Id="rId8" Target="../media/image10.png" Type="http://schemas.openxmlformats.org/officeDocument/2006/relationships/image"/><Relationship Id="rId9" Target="../media/image5.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jpeg" Type="http://schemas.openxmlformats.org/officeDocument/2006/relationships/image"/><Relationship Id="rId4" Target="../media/image13.jpe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jpeg" Type="http://schemas.openxmlformats.org/officeDocument/2006/relationships/image"/><Relationship Id="rId11" Target="../media/image21.jpeg" Type="http://schemas.openxmlformats.org/officeDocument/2006/relationships/image"/><Relationship Id="rId12" Target="../media/image22.jpeg" Type="http://schemas.openxmlformats.org/officeDocument/2006/relationships/image"/><Relationship Id="rId13" Target="../media/image23.jpeg" Type="http://schemas.openxmlformats.org/officeDocument/2006/relationships/image"/><Relationship Id="rId14" Target="../media/image24.jpeg" Type="http://schemas.openxmlformats.org/officeDocument/2006/relationships/image"/><Relationship Id="rId2" Target="../media/image14.png" Type="http://schemas.openxmlformats.org/officeDocument/2006/relationships/image"/><Relationship Id="rId3" Target="../media/image15.svg" Type="http://schemas.openxmlformats.org/officeDocument/2006/relationships/image"/><Relationship Id="rId4" Target="../media/image4.png" Type="http://schemas.openxmlformats.org/officeDocument/2006/relationships/image"/><Relationship Id="rId5" Target="../media/image11.png" Type="http://schemas.openxmlformats.org/officeDocument/2006/relationships/image"/><Relationship Id="rId6" Target="../media/image16.jpeg" Type="http://schemas.openxmlformats.org/officeDocument/2006/relationships/image"/><Relationship Id="rId7" Target="../media/image17.jpeg" Type="http://schemas.openxmlformats.org/officeDocument/2006/relationships/image"/><Relationship Id="rId8" Target="../media/image18.jpeg" Type="http://schemas.openxmlformats.org/officeDocument/2006/relationships/image"/><Relationship Id="rId9" Target="../media/image19.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8.jpe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25.png" Type="http://schemas.openxmlformats.org/officeDocument/2006/relationships/image"/><Relationship Id="rId7" Target="../media/image26.svg" Type="http://schemas.openxmlformats.org/officeDocument/2006/relationships/image"/><Relationship Id="rId8" Target="../media/image11.png" Type="http://schemas.openxmlformats.org/officeDocument/2006/relationships/image"/><Relationship Id="rId9" Target="../media/image2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9.png" Type="http://schemas.openxmlformats.org/officeDocument/2006/relationships/image"/><Relationship Id="rId4" Target="../media/image30.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4.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31.png" Type="http://schemas.openxmlformats.org/officeDocument/2006/relationships/image"/><Relationship Id="rId4" Target="../media/image32.jpeg" Type="http://schemas.openxmlformats.org/officeDocument/2006/relationships/image"/><Relationship Id="rId5" Target="../media/image33.png" Type="http://schemas.openxmlformats.org/officeDocument/2006/relationships/image"/><Relationship Id="rId6" Target="../media/image34.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10.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33.png" Type="http://schemas.openxmlformats.org/officeDocument/2006/relationships/image"/><Relationship Id="rId4" Target="../media/image34.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35.jpeg" Type="http://schemas.openxmlformats.org/officeDocument/2006/relationships/image"/><Relationship Id="rId8" Target="../media/image36.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990000">
                <a:alpha val="100000"/>
              </a:srgbClr>
            </a:gs>
            <a:gs pos="100000">
              <a:srgbClr val="690101">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Freeform 2" id="2"/>
          <p:cNvSpPr/>
          <p:nvPr/>
        </p:nvSpPr>
        <p:spPr>
          <a:xfrm flipH="true" flipV="true" rot="-758257">
            <a:off x="10260998" y="-1613810"/>
            <a:ext cx="7417045" cy="6397201"/>
          </a:xfrm>
          <a:custGeom>
            <a:avLst/>
            <a:gdLst/>
            <a:ahLst/>
            <a:cxnLst/>
            <a:rect r="r" b="b" t="t" l="l"/>
            <a:pathLst>
              <a:path h="6397201" w="7417045">
                <a:moveTo>
                  <a:pt x="7417045" y="6397202"/>
                </a:moveTo>
                <a:lnTo>
                  <a:pt x="0" y="6397202"/>
                </a:lnTo>
                <a:lnTo>
                  <a:pt x="0" y="0"/>
                </a:lnTo>
                <a:lnTo>
                  <a:pt x="7417045" y="0"/>
                </a:lnTo>
                <a:lnTo>
                  <a:pt x="7417045" y="6397202"/>
                </a:lnTo>
                <a:close/>
              </a:path>
            </a:pathLst>
          </a:custGeom>
          <a:blipFill>
            <a:blip r:embed="rId2">
              <a:alphaModFix amt="27000"/>
            </a:blip>
            <a:stretch>
              <a:fillRect l="0" t="0" r="0" b="0"/>
            </a:stretch>
          </a:blipFill>
        </p:spPr>
      </p:sp>
      <p:sp>
        <p:nvSpPr>
          <p:cNvPr name="Freeform 3" id="3"/>
          <p:cNvSpPr/>
          <p:nvPr/>
        </p:nvSpPr>
        <p:spPr>
          <a:xfrm flipH="true" flipV="false" rot="0">
            <a:off x="11250943" y="8112167"/>
            <a:ext cx="3926795" cy="2292266"/>
          </a:xfrm>
          <a:custGeom>
            <a:avLst/>
            <a:gdLst/>
            <a:ahLst/>
            <a:cxnLst/>
            <a:rect r="r" b="b" t="t" l="l"/>
            <a:pathLst>
              <a:path h="2292266" w="3926795">
                <a:moveTo>
                  <a:pt x="3926795" y="0"/>
                </a:moveTo>
                <a:lnTo>
                  <a:pt x="0" y="0"/>
                </a:lnTo>
                <a:lnTo>
                  <a:pt x="0" y="2292266"/>
                </a:lnTo>
                <a:lnTo>
                  <a:pt x="3926795" y="2292266"/>
                </a:lnTo>
                <a:lnTo>
                  <a:pt x="3926795"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758257">
            <a:off x="-260443" y="5554735"/>
            <a:ext cx="7417045" cy="6397201"/>
          </a:xfrm>
          <a:custGeom>
            <a:avLst/>
            <a:gdLst/>
            <a:ahLst/>
            <a:cxnLst/>
            <a:rect r="r" b="b" t="t" l="l"/>
            <a:pathLst>
              <a:path h="6397201" w="7417045">
                <a:moveTo>
                  <a:pt x="0" y="0"/>
                </a:moveTo>
                <a:lnTo>
                  <a:pt x="7417045" y="0"/>
                </a:lnTo>
                <a:lnTo>
                  <a:pt x="7417045" y="6397201"/>
                </a:lnTo>
                <a:lnTo>
                  <a:pt x="0" y="6397201"/>
                </a:lnTo>
                <a:lnTo>
                  <a:pt x="0" y="0"/>
                </a:lnTo>
                <a:close/>
              </a:path>
            </a:pathLst>
          </a:custGeom>
          <a:blipFill>
            <a:blip r:embed="rId2">
              <a:alphaModFix amt="27000"/>
            </a:blip>
            <a:stretch>
              <a:fillRect l="0" t="0" r="0" b="0"/>
            </a:stretch>
          </a:blipFill>
        </p:spPr>
      </p:sp>
      <p:grpSp>
        <p:nvGrpSpPr>
          <p:cNvPr name="Group 5" id="5"/>
          <p:cNvGrpSpPr/>
          <p:nvPr/>
        </p:nvGrpSpPr>
        <p:grpSpPr>
          <a:xfrm rot="0">
            <a:off x="3121893" y="1067915"/>
            <a:ext cx="14137407" cy="1486646"/>
            <a:chOff x="0" y="0"/>
            <a:chExt cx="18849875" cy="1982194"/>
          </a:xfrm>
        </p:grpSpPr>
        <p:sp>
          <p:nvSpPr>
            <p:cNvPr name="Freeform 6" id="6"/>
            <p:cNvSpPr/>
            <p:nvPr/>
          </p:nvSpPr>
          <p:spPr>
            <a:xfrm flipH="false" flipV="false" rot="0">
              <a:off x="2068064" y="1414023"/>
              <a:ext cx="14713747" cy="568171"/>
            </a:xfrm>
            <a:custGeom>
              <a:avLst/>
              <a:gdLst/>
              <a:ahLst/>
              <a:cxnLst/>
              <a:rect r="r" b="b" t="t" l="l"/>
              <a:pathLst>
                <a:path h="568171" w="14713747">
                  <a:moveTo>
                    <a:pt x="0" y="0"/>
                  </a:moveTo>
                  <a:lnTo>
                    <a:pt x="14713747" y="0"/>
                  </a:lnTo>
                  <a:lnTo>
                    <a:pt x="14713747" y="568171"/>
                  </a:lnTo>
                  <a:lnTo>
                    <a:pt x="0" y="568171"/>
                  </a:lnTo>
                  <a:lnTo>
                    <a:pt x="0" y="0"/>
                  </a:lnTo>
                  <a:close/>
                </a:path>
              </a:pathLst>
            </a:custGeom>
            <a:blipFill>
              <a:blip r:embed="rId5"/>
              <a:stretch>
                <a:fillRect l="0" t="-32545" r="0" b="-32545"/>
              </a:stretch>
            </a:blipFill>
          </p:spPr>
        </p:sp>
        <p:grpSp>
          <p:nvGrpSpPr>
            <p:cNvPr name="Group 7" id="7"/>
            <p:cNvGrpSpPr/>
            <p:nvPr/>
          </p:nvGrpSpPr>
          <p:grpSpPr>
            <a:xfrm rot="0">
              <a:off x="0" y="0"/>
              <a:ext cx="18849875" cy="1526488"/>
              <a:chOff x="0" y="0"/>
              <a:chExt cx="5018441" cy="406400"/>
            </a:xfrm>
          </p:grpSpPr>
          <p:sp>
            <p:nvSpPr>
              <p:cNvPr name="Freeform 8" id="8"/>
              <p:cNvSpPr/>
              <p:nvPr/>
            </p:nvSpPr>
            <p:spPr>
              <a:xfrm flipH="false" flipV="false" rot="0">
                <a:off x="0" y="0"/>
                <a:ext cx="5018441" cy="406400"/>
              </a:xfrm>
              <a:custGeom>
                <a:avLst/>
                <a:gdLst/>
                <a:ahLst/>
                <a:cxnLst/>
                <a:rect r="r" b="b" t="t" l="l"/>
                <a:pathLst>
                  <a:path h="406400" w="5018441">
                    <a:moveTo>
                      <a:pt x="4815241" y="0"/>
                    </a:moveTo>
                    <a:cubicBezTo>
                      <a:pt x="4927465" y="0"/>
                      <a:pt x="5018441" y="90976"/>
                      <a:pt x="5018441" y="203200"/>
                    </a:cubicBezTo>
                    <a:cubicBezTo>
                      <a:pt x="5018441" y="315424"/>
                      <a:pt x="4927465" y="406400"/>
                      <a:pt x="4815241"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690101">
                      <a:alpha val="100000"/>
                    </a:srgbClr>
                  </a:gs>
                  <a:gs pos="100000">
                    <a:srgbClr val="8B0000">
                      <a:alpha val="100000"/>
                    </a:srgbClr>
                  </a:gs>
                </a:gsLst>
                <a:lin ang="5400000"/>
              </a:gradFill>
              <a:ln w="114300" cap="sq">
                <a:gradFill>
                  <a:gsLst>
                    <a:gs pos="0">
                      <a:srgbClr val="D4AA5E">
                        <a:alpha val="100000"/>
                      </a:srgbClr>
                    </a:gs>
                    <a:gs pos="100000">
                      <a:srgbClr val="F2DBA2">
                        <a:alpha val="100000"/>
                      </a:srgbClr>
                    </a:gs>
                  </a:gsLst>
                  <a:lin ang="0"/>
                </a:gradFill>
                <a:prstDash val="solid"/>
                <a:miter/>
              </a:ln>
            </p:spPr>
          </p:sp>
          <p:sp>
            <p:nvSpPr>
              <p:cNvPr name="TextBox 9" id="9"/>
              <p:cNvSpPr txBox="true"/>
              <p:nvPr/>
            </p:nvSpPr>
            <p:spPr>
              <a:xfrm>
                <a:off x="0" y="-66675"/>
                <a:ext cx="5018441" cy="473075"/>
              </a:xfrm>
              <a:prstGeom prst="rect">
                <a:avLst/>
              </a:prstGeom>
            </p:spPr>
            <p:txBody>
              <a:bodyPr anchor="ctr" rtlCol="false" tIns="50800" lIns="50800" bIns="50800" rIns="50800"/>
              <a:lstStyle/>
              <a:p>
                <a:pPr algn="ctr">
                  <a:lnSpc>
                    <a:spcPts val="3640"/>
                  </a:lnSpc>
                </a:pPr>
              </a:p>
            </p:txBody>
          </p:sp>
        </p:grpSp>
      </p:grpSp>
      <p:sp>
        <p:nvSpPr>
          <p:cNvPr name="Freeform 10" id="10"/>
          <p:cNvSpPr/>
          <p:nvPr/>
        </p:nvSpPr>
        <p:spPr>
          <a:xfrm flipH="false" flipV="false" rot="0">
            <a:off x="1028700" y="850629"/>
            <a:ext cx="1566211" cy="1468323"/>
          </a:xfrm>
          <a:custGeom>
            <a:avLst/>
            <a:gdLst/>
            <a:ahLst/>
            <a:cxnLst/>
            <a:rect r="r" b="b" t="t" l="l"/>
            <a:pathLst>
              <a:path h="1468323" w="1566211">
                <a:moveTo>
                  <a:pt x="0" y="0"/>
                </a:moveTo>
                <a:lnTo>
                  <a:pt x="1566211" y="0"/>
                </a:lnTo>
                <a:lnTo>
                  <a:pt x="1566211" y="1468324"/>
                </a:lnTo>
                <a:lnTo>
                  <a:pt x="0" y="1468324"/>
                </a:lnTo>
                <a:lnTo>
                  <a:pt x="0" y="0"/>
                </a:lnTo>
                <a:close/>
              </a:path>
            </a:pathLst>
          </a:custGeom>
          <a:blipFill>
            <a:blip r:embed="rId6"/>
            <a:stretch>
              <a:fillRect l="0" t="0" r="0" b="0"/>
            </a:stretch>
          </a:blipFill>
        </p:spPr>
      </p:sp>
      <p:sp>
        <p:nvSpPr>
          <p:cNvPr name="TextBox 11" id="11"/>
          <p:cNvSpPr txBox="true"/>
          <p:nvPr/>
        </p:nvSpPr>
        <p:spPr>
          <a:xfrm rot="0">
            <a:off x="1160610" y="3223293"/>
            <a:ext cx="16098690" cy="1287905"/>
          </a:xfrm>
          <a:prstGeom prst="rect">
            <a:avLst/>
          </a:prstGeom>
        </p:spPr>
        <p:txBody>
          <a:bodyPr anchor="t" rtlCol="false" tIns="0" lIns="0" bIns="0" rIns="0">
            <a:spAutoFit/>
          </a:bodyPr>
          <a:lstStyle/>
          <a:p>
            <a:pPr algn="just">
              <a:lnSpc>
                <a:spcPts val="5741"/>
              </a:lnSpc>
            </a:pPr>
            <a:r>
              <a:rPr lang="en-US" b="true" sz="3299" spc="-69">
                <a:solidFill>
                  <a:srgbClr val="FDE8AC"/>
                </a:solidFill>
                <a:latin typeface="Public Sans Bold"/>
                <a:ea typeface="Public Sans Bold"/>
                <a:cs typeface="Public Sans Bold"/>
                <a:sym typeface="Public Sans Bold"/>
              </a:rPr>
              <a:t>KIM TÂM CÁT LÀ CÔNG TY PHONG THUỶ SỐ ĐẦU TIÊN TẠI VIỆT NAM</a:t>
            </a:r>
          </a:p>
          <a:p>
            <a:pPr algn="just">
              <a:lnSpc>
                <a:spcPts val="3926"/>
              </a:lnSpc>
            </a:pPr>
            <a:r>
              <a:rPr lang="en-US" b="true" sz="3299" spc="-69">
                <a:solidFill>
                  <a:srgbClr val="FDE8AC"/>
                </a:solidFill>
                <a:latin typeface="Public Sans Bold"/>
                <a:ea typeface="Public Sans Bold"/>
                <a:cs typeface="Public Sans Bold"/>
                <a:sym typeface="Public Sans Bold"/>
              </a:rPr>
              <a:t>ĐƯỢC HÌNH THÀNH TỪ NĂM 2O21</a:t>
            </a:r>
          </a:p>
        </p:txBody>
      </p:sp>
      <p:sp>
        <p:nvSpPr>
          <p:cNvPr name="TextBox 12" id="12"/>
          <p:cNvSpPr txBox="true"/>
          <p:nvPr/>
        </p:nvSpPr>
        <p:spPr>
          <a:xfrm rot="0">
            <a:off x="1028700" y="5125283"/>
            <a:ext cx="16098690" cy="4223348"/>
          </a:xfrm>
          <a:prstGeom prst="rect">
            <a:avLst/>
          </a:prstGeom>
        </p:spPr>
        <p:txBody>
          <a:bodyPr anchor="t" rtlCol="false" tIns="0" lIns="0" bIns="0" rIns="0">
            <a:spAutoFit/>
          </a:bodyPr>
          <a:lstStyle/>
          <a:p>
            <a:pPr algn="just">
              <a:lnSpc>
                <a:spcPts val="4170"/>
              </a:lnSpc>
            </a:pPr>
            <a:r>
              <a:rPr lang="en-US" sz="3504" spc="-73">
                <a:solidFill>
                  <a:srgbClr val="FFFFFF"/>
                </a:solidFill>
                <a:latin typeface="Public Sans"/>
                <a:ea typeface="Public Sans"/>
                <a:cs typeface="Public Sans"/>
                <a:sym typeface="Public Sans"/>
              </a:rPr>
              <a:t>Ngay từ buổi đầu, chúng tôi đã chọn con đường chính đạo và minh triết, tiên phong đưa phong thuỷ Số trở thành một hệ thống học thuật ứng dụng. Kim Tâm Cát khẳng định phong thủy không phải là mê tín dị đoan, mà là khoa học phong thuỷ nơi tri thức, nghiệm lý và thực hành hòa quyện để kiến tạo sự an hòa và thịnh vượng cho cộng đồng. </a:t>
            </a:r>
          </a:p>
          <a:p>
            <a:pPr algn="just">
              <a:lnSpc>
                <a:spcPts val="4170"/>
              </a:lnSpc>
            </a:pPr>
          </a:p>
          <a:p>
            <a:pPr algn="just">
              <a:lnSpc>
                <a:spcPts val="4170"/>
              </a:lnSpc>
            </a:pPr>
            <a:r>
              <a:rPr lang="en-US" b="true" sz="3504" spc="-73">
                <a:solidFill>
                  <a:srgbClr val="FFFFFF"/>
                </a:solidFill>
                <a:latin typeface="Public Sans Bold"/>
                <a:ea typeface="Public Sans Bold"/>
                <a:cs typeface="Public Sans Bold"/>
                <a:sym typeface="Public Sans Bold"/>
              </a:rPr>
              <a:t>THỜI GIAN THÀNH LẬP: THÁNG 7 NĂM 2021</a:t>
            </a:r>
          </a:p>
          <a:p>
            <a:pPr algn="just">
              <a:lnSpc>
                <a:spcPts val="4170"/>
              </a:lnSpc>
            </a:pPr>
          </a:p>
        </p:txBody>
      </p:sp>
      <p:sp>
        <p:nvSpPr>
          <p:cNvPr name="TextBox 13" id="13"/>
          <p:cNvSpPr txBox="true"/>
          <p:nvPr/>
        </p:nvSpPr>
        <p:spPr>
          <a:xfrm rot="0">
            <a:off x="6245400" y="1225073"/>
            <a:ext cx="8263677" cy="795023"/>
          </a:xfrm>
          <a:prstGeom prst="rect">
            <a:avLst/>
          </a:prstGeom>
        </p:spPr>
        <p:txBody>
          <a:bodyPr anchor="t" rtlCol="false" tIns="0" lIns="0" bIns="0" rIns="0">
            <a:spAutoFit/>
          </a:bodyPr>
          <a:lstStyle/>
          <a:p>
            <a:pPr algn="ctr">
              <a:lnSpc>
                <a:spcPts val="6444"/>
              </a:lnSpc>
              <a:spcBef>
                <a:spcPct val="0"/>
              </a:spcBef>
            </a:pPr>
            <a:r>
              <a:rPr lang="en-US" b="true" sz="4603" spc="-207">
                <a:solidFill>
                  <a:srgbClr val="EAC683"/>
                </a:solidFill>
                <a:latin typeface="Bricolage Grotesque Bold"/>
                <a:ea typeface="Bricolage Grotesque Bold"/>
                <a:cs typeface="Bricolage Grotesque Bold"/>
                <a:sym typeface="Bricolage Grotesque Bold"/>
              </a:rPr>
              <a:t>GIỚI THIỆU VỀ KIM TÂM CÁT</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B40000">
                <a:alpha val="100000"/>
              </a:srgbClr>
            </a:gs>
            <a:gs pos="100000">
              <a:srgbClr val="520000">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Freeform 2" id="2"/>
          <p:cNvSpPr/>
          <p:nvPr/>
        </p:nvSpPr>
        <p:spPr>
          <a:xfrm flipH="false" flipV="false" rot="0">
            <a:off x="8145550" y="6872626"/>
            <a:ext cx="7820394" cy="3685360"/>
          </a:xfrm>
          <a:custGeom>
            <a:avLst/>
            <a:gdLst/>
            <a:ahLst/>
            <a:cxnLst/>
            <a:rect r="r" b="b" t="t" l="l"/>
            <a:pathLst>
              <a:path h="3685360" w="7820394">
                <a:moveTo>
                  <a:pt x="0" y="0"/>
                </a:moveTo>
                <a:lnTo>
                  <a:pt x="7820394" y="0"/>
                </a:lnTo>
                <a:lnTo>
                  <a:pt x="7820394" y="3685360"/>
                </a:lnTo>
                <a:lnTo>
                  <a:pt x="0" y="36853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054197" y="2154900"/>
            <a:ext cx="7820394" cy="3685360"/>
          </a:xfrm>
          <a:custGeom>
            <a:avLst/>
            <a:gdLst/>
            <a:ahLst/>
            <a:cxnLst/>
            <a:rect r="r" b="b" t="t" l="l"/>
            <a:pathLst>
              <a:path h="3685360" w="7820394">
                <a:moveTo>
                  <a:pt x="0" y="0"/>
                </a:moveTo>
                <a:lnTo>
                  <a:pt x="7820393" y="0"/>
                </a:lnTo>
                <a:lnTo>
                  <a:pt x="7820393" y="3685360"/>
                </a:lnTo>
                <a:lnTo>
                  <a:pt x="0" y="36853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9144000" y="-2329161"/>
            <a:ext cx="7820394" cy="3685360"/>
          </a:xfrm>
          <a:custGeom>
            <a:avLst/>
            <a:gdLst/>
            <a:ahLst/>
            <a:cxnLst/>
            <a:rect r="r" b="b" t="t" l="l"/>
            <a:pathLst>
              <a:path h="3685360" w="7820394">
                <a:moveTo>
                  <a:pt x="0" y="0"/>
                </a:moveTo>
                <a:lnTo>
                  <a:pt x="7820394" y="0"/>
                </a:lnTo>
                <a:lnTo>
                  <a:pt x="7820394" y="3685360"/>
                </a:lnTo>
                <a:lnTo>
                  <a:pt x="0" y="36853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1028700" y="3106585"/>
            <a:ext cx="8115300" cy="6296025"/>
          </a:xfrm>
          <a:prstGeom prst="rect">
            <a:avLst/>
          </a:prstGeom>
        </p:spPr>
        <p:txBody>
          <a:bodyPr anchor="t" rtlCol="false" tIns="0" lIns="0" bIns="0" rIns="0">
            <a:spAutoFit/>
          </a:bodyPr>
          <a:lstStyle/>
          <a:p>
            <a:pPr algn="just">
              <a:lnSpc>
                <a:spcPts val="3356"/>
              </a:lnSpc>
            </a:pPr>
            <a:r>
              <a:rPr lang="en-US" sz="2797" spc="-27">
                <a:solidFill>
                  <a:srgbClr val="FFFFFF"/>
                </a:solidFill>
                <a:latin typeface="Public Sans"/>
                <a:ea typeface="Public Sans"/>
                <a:cs typeface="Public Sans"/>
                <a:sym typeface="Public Sans"/>
              </a:rPr>
              <a:t>“Thiên Mệnh Giàu Sang” là bộ sách chuyên sâu do bà Nguyễn Thu Nga – Tổng Giám đốc Kim Tâm Cátbiên soạn, nhằm giúp độc giả khám phá và khai mở thiên mệnh cá nhân trong thời đại số.</a:t>
            </a:r>
          </a:p>
          <a:p>
            <a:pPr algn="just">
              <a:lnSpc>
                <a:spcPts val="3356"/>
              </a:lnSpc>
            </a:pPr>
          </a:p>
          <a:p>
            <a:pPr algn="just">
              <a:lnSpc>
                <a:spcPts val="3356"/>
              </a:lnSpc>
            </a:pPr>
            <a:r>
              <a:rPr lang="en-US" sz="2797" spc="-27">
                <a:solidFill>
                  <a:srgbClr val="FFFFFF"/>
                </a:solidFill>
                <a:latin typeface="Public Sans"/>
                <a:ea typeface="Public Sans"/>
                <a:cs typeface="Public Sans"/>
                <a:sym typeface="Public Sans"/>
              </a:rPr>
              <a:t>Dựa trên nền tảng lý thuyết Năng Lượng Số, bộ sách cung cấp những công cụ và phương pháp giúp người đọc nhận diện và phát huy giá trị riêng biệt thông qua các chỉ số năng lượng số. </a:t>
            </a:r>
          </a:p>
          <a:p>
            <a:pPr algn="just">
              <a:lnSpc>
                <a:spcPts val="3356"/>
              </a:lnSpc>
            </a:pPr>
          </a:p>
          <a:p>
            <a:pPr algn="just">
              <a:lnSpc>
                <a:spcPts val="3356"/>
              </a:lnSpc>
            </a:pPr>
            <a:r>
              <a:rPr lang="en-US" b="true" sz="2797" i="true" spc="-27">
                <a:solidFill>
                  <a:srgbClr val="FFFFFF"/>
                </a:solidFill>
                <a:latin typeface="Public Sans Bold Italics"/>
                <a:ea typeface="Public Sans Bold Italics"/>
                <a:cs typeface="Public Sans Bold Italics"/>
                <a:sym typeface="Public Sans Bold Italics"/>
              </a:rPr>
              <a:t>Sách được chia thành hai phiên bản:</a:t>
            </a:r>
            <a:r>
              <a:rPr lang="en-US" sz="2797" spc="-27">
                <a:solidFill>
                  <a:srgbClr val="FFFFFF"/>
                </a:solidFill>
                <a:latin typeface="Public Sans"/>
                <a:ea typeface="Public Sans"/>
                <a:cs typeface="Public Sans"/>
                <a:sym typeface="Public Sans"/>
              </a:rPr>
              <a:t> sơ cấp và nâng cao, phù hợp với cả người mới bắt đầu và những ai đã có kiến thức nền tảng về phong thủy và huyền học.</a:t>
            </a:r>
          </a:p>
          <a:p>
            <a:pPr algn="just">
              <a:lnSpc>
                <a:spcPts val="3356"/>
              </a:lnSpc>
            </a:pPr>
          </a:p>
        </p:txBody>
      </p:sp>
      <p:sp>
        <p:nvSpPr>
          <p:cNvPr name="Freeform 6" id="6"/>
          <p:cNvSpPr/>
          <p:nvPr/>
        </p:nvSpPr>
        <p:spPr>
          <a:xfrm flipH="false" flipV="false" rot="0">
            <a:off x="12968678" y="9213527"/>
            <a:ext cx="4114463" cy="262297"/>
          </a:xfrm>
          <a:custGeom>
            <a:avLst/>
            <a:gdLst/>
            <a:ahLst/>
            <a:cxnLst/>
            <a:rect r="r" b="b" t="t" l="l"/>
            <a:pathLst>
              <a:path h="262297" w="4114463">
                <a:moveTo>
                  <a:pt x="0" y="0"/>
                </a:moveTo>
                <a:lnTo>
                  <a:pt x="4114463" y="0"/>
                </a:lnTo>
                <a:lnTo>
                  <a:pt x="4114463" y="262297"/>
                </a:lnTo>
                <a:lnTo>
                  <a:pt x="0" y="262297"/>
                </a:lnTo>
                <a:lnTo>
                  <a:pt x="0" y="0"/>
                </a:lnTo>
                <a:close/>
              </a:path>
            </a:pathLst>
          </a:custGeom>
          <a:blipFill>
            <a:blip r:embed="rId4"/>
            <a:stretch>
              <a:fillRect l="0" t="0" r="0" b="0"/>
            </a:stretch>
          </a:blipFill>
        </p:spPr>
      </p:sp>
      <p:grpSp>
        <p:nvGrpSpPr>
          <p:cNvPr name="Group 7" id="7"/>
          <p:cNvGrpSpPr/>
          <p:nvPr/>
        </p:nvGrpSpPr>
        <p:grpSpPr>
          <a:xfrm rot="0">
            <a:off x="12792519" y="6103539"/>
            <a:ext cx="4466781" cy="3154761"/>
            <a:chOff x="0" y="0"/>
            <a:chExt cx="1960246" cy="1384467"/>
          </a:xfrm>
        </p:grpSpPr>
        <p:sp>
          <p:nvSpPr>
            <p:cNvPr name="Freeform 8" id="8"/>
            <p:cNvSpPr/>
            <p:nvPr/>
          </p:nvSpPr>
          <p:spPr>
            <a:xfrm flipH="false" flipV="false" rot="0">
              <a:off x="0" y="0"/>
              <a:ext cx="1960246" cy="1384467"/>
            </a:xfrm>
            <a:custGeom>
              <a:avLst/>
              <a:gdLst/>
              <a:ahLst/>
              <a:cxnLst/>
              <a:rect r="r" b="b" t="t" l="l"/>
              <a:pathLst>
                <a:path h="1384467" w="1960246">
                  <a:moveTo>
                    <a:pt x="98794" y="0"/>
                  </a:moveTo>
                  <a:lnTo>
                    <a:pt x="1861453" y="0"/>
                  </a:lnTo>
                  <a:cubicBezTo>
                    <a:pt x="1887655" y="0"/>
                    <a:pt x="1912783" y="10409"/>
                    <a:pt x="1931310" y="28936"/>
                  </a:cubicBezTo>
                  <a:cubicBezTo>
                    <a:pt x="1949838" y="47463"/>
                    <a:pt x="1960246" y="72592"/>
                    <a:pt x="1960246" y="98794"/>
                  </a:cubicBezTo>
                  <a:lnTo>
                    <a:pt x="1960246" y="1285673"/>
                  </a:lnTo>
                  <a:cubicBezTo>
                    <a:pt x="1960246" y="1311875"/>
                    <a:pt x="1949838" y="1337003"/>
                    <a:pt x="1931310" y="1355531"/>
                  </a:cubicBezTo>
                  <a:cubicBezTo>
                    <a:pt x="1912783" y="1374058"/>
                    <a:pt x="1887655" y="1384467"/>
                    <a:pt x="1861453" y="1384467"/>
                  </a:cubicBezTo>
                  <a:lnTo>
                    <a:pt x="98794" y="1384467"/>
                  </a:lnTo>
                  <a:cubicBezTo>
                    <a:pt x="72592" y="1384467"/>
                    <a:pt x="47463" y="1374058"/>
                    <a:pt x="28936" y="1355531"/>
                  </a:cubicBezTo>
                  <a:cubicBezTo>
                    <a:pt x="10409" y="1337003"/>
                    <a:pt x="0" y="1311875"/>
                    <a:pt x="0" y="1285673"/>
                  </a:cubicBezTo>
                  <a:lnTo>
                    <a:pt x="0" y="98794"/>
                  </a:lnTo>
                  <a:cubicBezTo>
                    <a:pt x="0" y="72592"/>
                    <a:pt x="10409" y="47463"/>
                    <a:pt x="28936" y="28936"/>
                  </a:cubicBezTo>
                  <a:cubicBezTo>
                    <a:pt x="47463" y="10409"/>
                    <a:pt x="72592" y="0"/>
                    <a:pt x="98794" y="0"/>
                  </a:cubicBezTo>
                  <a:close/>
                </a:path>
              </a:pathLst>
            </a:custGeom>
            <a:gradFill rotWithShape="true">
              <a:gsLst>
                <a:gs pos="0">
                  <a:srgbClr val="FFF5CF">
                    <a:alpha val="100000"/>
                  </a:srgbClr>
                </a:gs>
                <a:gs pos="100000">
                  <a:srgbClr val="FFD67A">
                    <a:alpha val="100000"/>
                  </a:srgbClr>
                </a:gs>
              </a:gsLst>
              <a:lin ang="5400000"/>
            </a:gradFill>
          </p:spPr>
        </p:sp>
        <p:sp>
          <p:nvSpPr>
            <p:cNvPr name="TextBox 9" id="9"/>
            <p:cNvSpPr txBox="true"/>
            <p:nvPr/>
          </p:nvSpPr>
          <p:spPr>
            <a:xfrm>
              <a:off x="0" y="-38100"/>
              <a:ext cx="1960246" cy="1422567"/>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12934875" y="6234036"/>
            <a:ext cx="4182069" cy="2893766"/>
            <a:chOff x="0" y="0"/>
            <a:chExt cx="962548" cy="666031"/>
          </a:xfrm>
        </p:grpSpPr>
        <p:sp>
          <p:nvSpPr>
            <p:cNvPr name="Freeform 11" id="11"/>
            <p:cNvSpPr/>
            <p:nvPr/>
          </p:nvSpPr>
          <p:spPr>
            <a:xfrm flipH="false" flipV="false" rot="0">
              <a:off x="0" y="0"/>
              <a:ext cx="962548" cy="666031"/>
            </a:xfrm>
            <a:custGeom>
              <a:avLst/>
              <a:gdLst/>
              <a:ahLst/>
              <a:cxnLst/>
              <a:rect r="r" b="b" t="t" l="l"/>
              <a:pathLst>
                <a:path h="666031" w="962548">
                  <a:moveTo>
                    <a:pt x="83305" y="0"/>
                  </a:moveTo>
                  <a:lnTo>
                    <a:pt x="879243" y="0"/>
                  </a:lnTo>
                  <a:cubicBezTo>
                    <a:pt x="925251" y="0"/>
                    <a:pt x="962548" y="37297"/>
                    <a:pt x="962548" y="83305"/>
                  </a:cubicBezTo>
                  <a:lnTo>
                    <a:pt x="962548" y="582727"/>
                  </a:lnTo>
                  <a:cubicBezTo>
                    <a:pt x="962548" y="604820"/>
                    <a:pt x="953772" y="626009"/>
                    <a:pt x="938149" y="641632"/>
                  </a:cubicBezTo>
                  <a:cubicBezTo>
                    <a:pt x="922526" y="657255"/>
                    <a:pt x="901337" y="666031"/>
                    <a:pt x="879243" y="666031"/>
                  </a:cubicBezTo>
                  <a:lnTo>
                    <a:pt x="83305" y="666031"/>
                  </a:lnTo>
                  <a:cubicBezTo>
                    <a:pt x="37297" y="666031"/>
                    <a:pt x="0" y="628735"/>
                    <a:pt x="0" y="582727"/>
                  </a:cubicBezTo>
                  <a:lnTo>
                    <a:pt x="0" y="83305"/>
                  </a:lnTo>
                  <a:cubicBezTo>
                    <a:pt x="0" y="37297"/>
                    <a:pt x="37297" y="0"/>
                    <a:pt x="83305" y="0"/>
                  </a:cubicBezTo>
                  <a:close/>
                </a:path>
              </a:pathLst>
            </a:custGeom>
            <a:blipFill>
              <a:blip r:embed="rId5"/>
              <a:stretch>
                <a:fillRect l="-1928" t="0" r="-1928" b="0"/>
              </a:stretch>
            </a:blipFill>
            <a:ln w="104775" cap="rnd">
              <a:gradFill>
                <a:gsLst>
                  <a:gs pos="0">
                    <a:srgbClr val="B40000">
                      <a:alpha val="100000"/>
                    </a:srgbClr>
                  </a:gs>
                  <a:gs pos="100000">
                    <a:srgbClr val="520000">
                      <a:alpha val="100000"/>
                    </a:srgbClr>
                  </a:gs>
                </a:gsLst>
                <a:lin ang="5400000"/>
              </a:gradFill>
              <a:prstDash val="solid"/>
              <a:round/>
            </a:ln>
          </p:spPr>
        </p:sp>
      </p:grpSp>
      <p:sp>
        <p:nvSpPr>
          <p:cNvPr name="Freeform 12" id="12"/>
          <p:cNvSpPr/>
          <p:nvPr/>
        </p:nvSpPr>
        <p:spPr>
          <a:xfrm flipH="false" flipV="false" rot="0">
            <a:off x="10152883" y="6955498"/>
            <a:ext cx="4114463" cy="262297"/>
          </a:xfrm>
          <a:custGeom>
            <a:avLst/>
            <a:gdLst/>
            <a:ahLst/>
            <a:cxnLst/>
            <a:rect r="r" b="b" t="t" l="l"/>
            <a:pathLst>
              <a:path h="262297" w="4114463">
                <a:moveTo>
                  <a:pt x="0" y="0"/>
                </a:moveTo>
                <a:lnTo>
                  <a:pt x="4114463" y="0"/>
                </a:lnTo>
                <a:lnTo>
                  <a:pt x="4114463" y="262297"/>
                </a:lnTo>
                <a:lnTo>
                  <a:pt x="0" y="262297"/>
                </a:lnTo>
                <a:lnTo>
                  <a:pt x="0" y="0"/>
                </a:lnTo>
                <a:close/>
              </a:path>
            </a:pathLst>
          </a:custGeom>
          <a:blipFill>
            <a:blip r:embed="rId4"/>
            <a:stretch>
              <a:fillRect l="0" t="0" r="0" b="0"/>
            </a:stretch>
          </a:blipFill>
        </p:spPr>
      </p:sp>
      <p:grpSp>
        <p:nvGrpSpPr>
          <p:cNvPr name="Group 13" id="13"/>
          <p:cNvGrpSpPr/>
          <p:nvPr/>
        </p:nvGrpSpPr>
        <p:grpSpPr>
          <a:xfrm rot="0">
            <a:off x="9976724" y="3848362"/>
            <a:ext cx="4466781" cy="3154761"/>
            <a:chOff x="0" y="0"/>
            <a:chExt cx="1960246" cy="1384467"/>
          </a:xfrm>
        </p:grpSpPr>
        <p:sp>
          <p:nvSpPr>
            <p:cNvPr name="Freeform 14" id="14"/>
            <p:cNvSpPr/>
            <p:nvPr/>
          </p:nvSpPr>
          <p:spPr>
            <a:xfrm flipH="false" flipV="false" rot="0">
              <a:off x="0" y="0"/>
              <a:ext cx="1960246" cy="1384467"/>
            </a:xfrm>
            <a:custGeom>
              <a:avLst/>
              <a:gdLst/>
              <a:ahLst/>
              <a:cxnLst/>
              <a:rect r="r" b="b" t="t" l="l"/>
              <a:pathLst>
                <a:path h="1384467" w="1960246">
                  <a:moveTo>
                    <a:pt x="98794" y="0"/>
                  </a:moveTo>
                  <a:lnTo>
                    <a:pt x="1861453" y="0"/>
                  </a:lnTo>
                  <a:cubicBezTo>
                    <a:pt x="1887655" y="0"/>
                    <a:pt x="1912783" y="10409"/>
                    <a:pt x="1931310" y="28936"/>
                  </a:cubicBezTo>
                  <a:cubicBezTo>
                    <a:pt x="1949838" y="47463"/>
                    <a:pt x="1960246" y="72592"/>
                    <a:pt x="1960246" y="98794"/>
                  </a:cubicBezTo>
                  <a:lnTo>
                    <a:pt x="1960246" y="1285673"/>
                  </a:lnTo>
                  <a:cubicBezTo>
                    <a:pt x="1960246" y="1311875"/>
                    <a:pt x="1949838" y="1337003"/>
                    <a:pt x="1931310" y="1355531"/>
                  </a:cubicBezTo>
                  <a:cubicBezTo>
                    <a:pt x="1912783" y="1374058"/>
                    <a:pt x="1887655" y="1384467"/>
                    <a:pt x="1861453" y="1384467"/>
                  </a:cubicBezTo>
                  <a:lnTo>
                    <a:pt x="98794" y="1384467"/>
                  </a:lnTo>
                  <a:cubicBezTo>
                    <a:pt x="72592" y="1384467"/>
                    <a:pt x="47463" y="1374058"/>
                    <a:pt x="28936" y="1355531"/>
                  </a:cubicBezTo>
                  <a:cubicBezTo>
                    <a:pt x="10409" y="1337003"/>
                    <a:pt x="0" y="1311875"/>
                    <a:pt x="0" y="1285673"/>
                  </a:cubicBezTo>
                  <a:lnTo>
                    <a:pt x="0" y="98794"/>
                  </a:lnTo>
                  <a:cubicBezTo>
                    <a:pt x="0" y="72592"/>
                    <a:pt x="10409" y="47463"/>
                    <a:pt x="28936" y="28936"/>
                  </a:cubicBezTo>
                  <a:cubicBezTo>
                    <a:pt x="47463" y="10409"/>
                    <a:pt x="72592" y="0"/>
                    <a:pt x="98794" y="0"/>
                  </a:cubicBezTo>
                  <a:close/>
                </a:path>
              </a:pathLst>
            </a:custGeom>
            <a:gradFill rotWithShape="true">
              <a:gsLst>
                <a:gs pos="0">
                  <a:srgbClr val="FFF5CF">
                    <a:alpha val="100000"/>
                  </a:srgbClr>
                </a:gs>
                <a:gs pos="100000">
                  <a:srgbClr val="FFD67A">
                    <a:alpha val="100000"/>
                  </a:srgbClr>
                </a:gs>
              </a:gsLst>
              <a:lin ang="5400000"/>
            </a:gradFill>
          </p:spPr>
        </p:sp>
        <p:sp>
          <p:nvSpPr>
            <p:cNvPr name="TextBox 15" id="15"/>
            <p:cNvSpPr txBox="true"/>
            <p:nvPr/>
          </p:nvSpPr>
          <p:spPr>
            <a:xfrm>
              <a:off x="0" y="-38100"/>
              <a:ext cx="1960246" cy="1422567"/>
            </a:xfrm>
            <a:prstGeom prst="rect">
              <a:avLst/>
            </a:prstGeom>
          </p:spPr>
          <p:txBody>
            <a:bodyPr anchor="ctr" rtlCol="false" tIns="50800" lIns="50800" bIns="50800" rIns="50800"/>
            <a:lstStyle/>
            <a:p>
              <a:pPr algn="ctr">
                <a:lnSpc>
                  <a:spcPts val="2659"/>
                </a:lnSpc>
              </a:pPr>
            </a:p>
          </p:txBody>
        </p:sp>
      </p:grpSp>
      <p:grpSp>
        <p:nvGrpSpPr>
          <p:cNvPr name="Group 16" id="16"/>
          <p:cNvGrpSpPr/>
          <p:nvPr/>
        </p:nvGrpSpPr>
        <p:grpSpPr>
          <a:xfrm rot="0">
            <a:off x="10119080" y="3978859"/>
            <a:ext cx="4182069" cy="2893766"/>
            <a:chOff x="0" y="0"/>
            <a:chExt cx="962548" cy="666031"/>
          </a:xfrm>
        </p:grpSpPr>
        <p:sp>
          <p:nvSpPr>
            <p:cNvPr name="Freeform 17" id="17"/>
            <p:cNvSpPr/>
            <p:nvPr/>
          </p:nvSpPr>
          <p:spPr>
            <a:xfrm flipH="false" flipV="false" rot="0">
              <a:off x="0" y="0"/>
              <a:ext cx="962548" cy="666031"/>
            </a:xfrm>
            <a:custGeom>
              <a:avLst/>
              <a:gdLst/>
              <a:ahLst/>
              <a:cxnLst/>
              <a:rect r="r" b="b" t="t" l="l"/>
              <a:pathLst>
                <a:path h="666031" w="962548">
                  <a:moveTo>
                    <a:pt x="83305" y="0"/>
                  </a:moveTo>
                  <a:lnTo>
                    <a:pt x="879243" y="0"/>
                  </a:lnTo>
                  <a:cubicBezTo>
                    <a:pt x="925251" y="0"/>
                    <a:pt x="962548" y="37297"/>
                    <a:pt x="962548" y="83305"/>
                  </a:cubicBezTo>
                  <a:lnTo>
                    <a:pt x="962548" y="582727"/>
                  </a:lnTo>
                  <a:cubicBezTo>
                    <a:pt x="962548" y="604820"/>
                    <a:pt x="953772" y="626009"/>
                    <a:pt x="938149" y="641632"/>
                  </a:cubicBezTo>
                  <a:cubicBezTo>
                    <a:pt x="922526" y="657255"/>
                    <a:pt x="901337" y="666031"/>
                    <a:pt x="879243" y="666031"/>
                  </a:cubicBezTo>
                  <a:lnTo>
                    <a:pt x="83305" y="666031"/>
                  </a:lnTo>
                  <a:cubicBezTo>
                    <a:pt x="37297" y="666031"/>
                    <a:pt x="0" y="628735"/>
                    <a:pt x="0" y="582727"/>
                  </a:cubicBezTo>
                  <a:lnTo>
                    <a:pt x="0" y="83305"/>
                  </a:lnTo>
                  <a:cubicBezTo>
                    <a:pt x="0" y="37297"/>
                    <a:pt x="37297" y="0"/>
                    <a:pt x="83305" y="0"/>
                  </a:cubicBezTo>
                  <a:close/>
                </a:path>
              </a:pathLst>
            </a:custGeom>
            <a:blipFill>
              <a:blip r:embed="rId6"/>
              <a:stretch>
                <a:fillRect l="-1928" t="0" r="-1928" b="0"/>
              </a:stretch>
            </a:blipFill>
            <a:ln w="104775" cap="rnd">
              <a:gradFill>
                <a:gsLst>
                  <a:gs pos="0">
                    <a:srgbClr val="B40000">
                      <a:alpha val="100000"/>
                    </a:srgbClr>
                  </a:gs>
                  <a:gs pos="100000">
                    <a:srgbClr val="520000">
                      <a:alpha val="100000"/>
                    </a:srgbClr>
                  </a:gs>
                </a:gsLst>
                <a:lin ang="5400000"/>
              </a:gradFill>
              <a:prstDash val="solid"/>
              <a:round/>
            </a:ln>
          </p:spPr>
        </p:sp>
      </p:grpSp>
      <p:sp>
        <p:nvSpPr>
          <p:cNvPr name="Freeform 18" id="18"/>
          <p:cNvSpPr/>
          <p:nvPr/>
        </p:nvSpPr>
        <p:spPr>
          <a:xfrm flipH="false" flipV="false" rot="0">
            <a:off x="16502262" y="2542024"/>
            <a:ext cx="2304150" cy="1791477"/>
          </a:xfrm>
          <a:custGeom>
            <a:avLst/>
            <a:gdLst/>
            <a:ahLst/>
            <a:cxnLst/>
            <a:rect r="r" b="b" t="t" l="l"/>
            <a:pathLst>
              <a:path h="1791477" w="2304150">
                <a:moveTo>
                  <a:pt x="0" y="0"/>
                </a:moveTo>
                <a:lnTo>
                  <a:pt x="2304150" y="0"/>
                </a:lnTo>
                <a:lnTo>
                  <a:pt x="2304150" y="1791476"/>
                </a:lnTo>
                <a:lnTo>
                  <a:pt x="0" y="1791476"/>
                </a:lnTo>
                <a:lnTo>
                  <a:pt x="0" y="0"/>
                </a:lnTo>
                <a:close/>
              </a:path>
            </a:pathLst>
          </a:custGeom>
          <a:blipFill>
            <a:blip r:embed="rId7"/>
            <a:stretch>
              <a:fillRect l="0" t="0" r="0" b="0"/>
            </a:stretch>
          </a:blipFill>
        </p:spPr>
      </p:sp>
      <p:sp>
        <p:nvSpPr>
          <p:cNvPr name="Freeform 19" id="19"/>
          <p:cNvSpPr/>
          <p:nvPr/>
        </p:nvSpPr>
        <p:spPr>
          <a:xfrm flipH="false" flipV="false" rot="0">
            <a:off x="15420957" y="0"/>
            <a:ext cx="1553745" cy="1208037"/>
          </a:xfrm>
          <a:custGeom>
            <a:avLst/>
            <a:gdLst/>
            <a:ahLst/>
            <a:cxnLst/>
            <a:rect r="r" b="b" t="t" l="l"/>
            <a:pathLst>
              <a:path h="1208037" w="1553745">
                <a:moveTo>
                  <a:pt x="0" y="0"/>
                </a:moveTo>
                <a:lnTo>
                  <a:pt x="1553746" y="0"/>
                </a:lnTo>
                <a:lnTo>
                  <a:pt x="1553746" y="1208037"/>
                </a:lnTo>
                <a:lnTo>
                  <a:pt x="0" y="1208037"/>
                </a:lnTo>
                <a:lnTo>
                  <a:pt x="0" y="0"/>
                </a:lnTo>
                <a:close/>
              </a:path>
            </a:pathLst>
          </a:custGeom>
          <a:blipFill>
            <a:blip r:embed="rId7"/>
            <a:stretch>
              <a:fillRect l="0" t="0" r="0" b="0"/>
            </a:stretch>
          </a:blipFill>
        </p:spPr>
      </p:sp>
      <p:sp>
        <p:nvSpPr>
          <p:cNvPr name="Freeform 20" id="20"/>
          <p:cNvSpPr/>
          <p:nvPr/>
        </p:nvSpPr>
        <p:spPr>
          <a:xfrm flipH="false" flipV="false" rot="0">
            <a:off x="14283874" y="1571415"/>
            <a:ext cx="1137084" cy="884082"/>
          </a:xfrm>
          <a:custGeom>
            <a:avLst/>
            <a:gdLst/>
            <a:ahLst/>
            <a:cxnLst/>
            <a:rect r="r" b="b" t="t" l="l"/>
            <a:pathLst>
              <a:path h="884082" w="1137084">
                <a:moveTo>
                  <a:pt x="0" y="0"/>
                </a:moveTo>
                <a:lnTo>
                  <a:pt x="1137083" y="0"/>
                </a:lnTo>
                <a:lnTo>
                  <a:pt x="1137083" y="884083"/>
                </a:lnTo>
                <a:lnTo>
                  <a:pt x="0" y="884083"/>
                </a:lnTo>
                <a:lnTo>
                  <a:pt x="0" y="0"/>
                </a:lnTo>
                <a:close/>
              </a:path>
            </a:pathLst>
          </a:custGeom>
          <a:blipFill>
            <a:blip r:embed="rId7"/>
            <a:stretch>
              <a:fillRect l="0" t="0" r="0" b="0"/>
            </a:stretch>
          </a:blipFill>
        </p:spPr>
      </p:sp>
      <p:sp>
        <p:nvSpPr>
          <p:cNvPr name="TextBox 21" id="21"/>
          <p:cNvSpPr txBox="true"/>
          <p:nvPr/>
        </p:nvSpPr>
        <p:spPr>
          <a:xfrm rot="0">
            <a:off x="1028700" y="922067"/>
            <a:ext cx="13414805" cy="1165347"/>
          </a:xfrm>
          <a:prstGeom prst="rect">
            <a:avLst/>
          </a:prstGeom>
        </p:spPr>
        <p:txBody>
          <a:bodyPr anchor="t" rtlCol="false" tIns="0" lIns="0" bIns="0" rIns="0">
            <a:spAutoFit/>
          </a:bodyPr>
          <a:lstStyle/>
          <a:p>
            <a:pPr algn="l">
              <a:lnSpc>
                <a:spcPts val="9480"/>
              </a:lnSpc>
              <a:spcBef>
                <a:spcPct val="0"/>
              </a:spcBef>
            </a:pPr>
            <a:r>
              <a:rPr lang="en-US" b="true" sz="6771">
                <a:solidFill>
                  <a:srgbClr val="FDE8AC"/>
                </a:solidFill>
                <a:latin typeface="Bricolage Grotesque Ultra-Bold"/>
                <a:ea typeface="Bricolage Grotesque Ultra-Bold"/>
                <a:cs typeface="Bricolage Grotesque Ultra-Bold"/>
                <a:sym typeface="Bricolage Grotesque Ultra-Bold"/>
              </a:rPr>
              <a:t>SÁCH THIÊN MỆNH GIÀU SANG</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B40000">
                <a:alpha val="100000"/>
              </a:srgbClr>
            </a:gs>
            <a:gs pos="100000">
              <a:srgbClr val="520000">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Freeform 2" id="2"/>
          <p:cNvSpPr/>
          <p:nvPr/>
        </p:nvSpPr>
        <p:spPr>
          <a:xfrm flipH="false" flipV="false" rot="0">
            <a:off x="7580303" y="-1082903"/>
            <a:ext cx="8961712" cy="4223207"/>
          </a:xfrm>
          <a:custGeom>
            <a:avLst/>
            <a:gdLst/>
            <a:ahLst/>
            <a:cxnLst/>
            <a:rect r="r" b="b" t="t" l="l"/>
            <a:pathLst>
              <a:path h="4223207" w="8961712">
                <a:moveTo>
                  <a:pt x="0" y="0"/>
                </a:moveTo>
                <a:lnTo>
                  <a:pt x="8961712" y="0"/>
                </a:lnTo>
                <a:lnTo>
                  <a:pt x="8961712" y="4223206"/>
                </a:lnTo>
                <a:lnTo>
                  <a:pt x="0" y="422320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4906235" y="5526339"/>
            <a:ext cx="4706130" cy="300016"/>
          </a:xfrm>
          <a:custGeom>
            <a:avLst/>
            <a:gdLst/>
            <a:ahLst/>
            <a:cxnLst/>
            <a:rect r="r" b="b" t="t" l="l"/>
            <a:pathLst>
              <a:path h="300016" w="4706130">
                <a:moveTo>
                  <a:pt x="0" y="0"/>
                </a:moveTo>
                <a:lnTo>
                  <a:pt x="4706130" y="0"/>
                </a:lnTo>
                <a:lnTo>
                  <a:pt x="4706130" y="300015"/>
                </a:lnTo>
                <a:lnTo>
                  <a:pt x="0" y="300015"/>
                </a:lnTo>
                <a:lnTo>
                  <a:pt x="0" y="0"/>
                </a:lnTo>
                <a:close/>
              </a:path>
            </a:pathLst>
          </a:custGeom>
          <a:blipFill>
            <a:blip r:embed="rId4"/>
            <a:stretch>
              <a:fillRect l="0" t="0" r="0" b="0"/>
            </a:stretch>
          </a:blipFill>
        </p:spPr>
      </p:sp>
      <p:grpSp>
        <p:nvGrpSpPr>
          <p:cNvPr name="Group 4" id="4"/>
          <p:cNvGrpSpPr/>
          <p:nvPr/>
        </p:nvGrpSpPr>
        <p:grpSpPr>
          <a:xfrm rot="0">
            <a:off x="13288081" y="-673373"/>
            <a:ext cx="5583798" cy="6229617"/>
            <a:chOff x="0" y="0"/>
            <a:chExt cx="1802945" cy="2011473"/>
          </a:xfrm>
        </p:grpSpPr>
        <p:sp>
          <p:nvSpPr>
            <p:cNvPr name="Freeform 5" id="5"/>
            <p:cNvSpPr/>
            <p:nvPr/>
          </p:nvSpPr>
          <p:spPr>
            <a:xfrm flipH="false" flipV="false" rot="0">
              <a:off x="0" y="0"/>
              <a:ext cx="1802945" cy="2011473"/>
            </a:xfrm>
            <a:custGeom>
              <a:avLst/>
              <a:gdLst/>
              <a:ahLst/>
              <a:cxnLst/>
              <a:rect r="r" b="b" t="t" l="l"/>
              <a:pathLst>
                <a:path h="2011473" w="1802945">
                  <a:moveTo>
                    <a:pt x="83190" y="0"/>
                  </a:moveTo>
                  <a:lnTo>
                    <a:pt x="1719755" y="0"/>
                  </a:lnTo>
                  <a:cubicBezTo>
                    <a:pt x="1765700" y="0"/>
                    <a:pt x="1802945" y="37245"/>
                    <a:pt x="1802945" y="83190"/>
                  </a:cubicBezTo>
                  <a:lnTo>
                    <a:pt x="1802945" y="1928283"/>
                  </a:lnTo>
                  <a:cubicBezTo>
                    <a:pt x="1802945" y="1974228"/>
                    <a:pt x="1765700" y="2011473"/>
                    <a:pt x="1719755" y="2011473"/>
                  </a:cubicBezTo>
                  <a:lnTo>
                    <a:pt x="83190" y="2011473"/>
                  </a:lnTo>
                  <a:cubicBezTo>
                    <a:pt x="37245" y="2011473"/>
                    <a:pt x="0" y="1974228"/>
                    <a:pt x="0" y="1928283"/>
                  </a:cubicBezTo>
                  <a:lnTo>
                    <a:pt x="0" y="83190"/>
                  </a:lnTo>
                  <a:cubicBezTo>
                    <a:pt x="0" y="37245"/>
                    <a:pt x="37245" y="0"/>
                    <a:pt x="83190" y="0"/>
                  </a:cubicBezTo>
                  <a:close/>
                </a:path>
              </a:pathLst>
            </a:custGeom>
            <a:gradFill rotWithShape="true">
              <a:gsLst>
                <a:gs pos="0">
                  <a:srgbClr val="FFF5CF">
                    <a:alpha val="100000"/>
                  </a:srgbClr>
                </a:gs>
                <a:gs pos="100000">
                  <a:srgbClr val="FFD67A">
                    <a:alpha val="100000"/>
                  </a:srgbClr>
                </a:gs>
              </a:gsLst>
              <a:lin ang="5400000"/>
            </a:gradFill>
          </p:spPr>
        </p:sp>
        <p:sp>
          <p:nvSpPr>
            <p:cNvPr name="TextBox 6" id="6"/>
            <p:cNvSpPr txBox="true"/>
            <p:nvPr/>
          </p:nvSpPr>
          <p:spPr>
            <a:xfrm>
              <a:off x="0" y="-38100"/>
              <a:ext cx="1802945" cy="2049573"/>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13464318" y="-476951"/>
            <a:ext cx="5231326" cy="5836771"/>
            <a:chOff x="0" y="0"/>
            <a:chExt cx="893142" cy="996510"/>
          </a:xfrm>
        </p:grpSpPr>
        <p:sp>
          <p:nvSpPr>
            <p:cNvPr name="Freeform 8" id="8"/>
            <p:cNvSpPr/>
            <p:nvPr/>
          </p:nvSpPr>
          <p:spPr>
            <a:xfrm flipH="false" flipV="false" rot="0">
              <a:off x="0" y="0"/>
              <a:ext cx="893142" cy="996510"/>
            </a:xfrm>
            <a:custGeom>
              <a:avLst/>
              <a:gdLst/>
              <a:ahLst/>
              <a:cxnLst/>
              <a:rect r="r" b="b" t="t" l="l"/>
              <a:pathLst>
                <a:path h="996510" w="893142">
                  <a:moveTo>
                    <a:pt x="71036" y="0"/>
                  </a:moveTo>
                  <a:lnTo>
                    <a:pt x="822106" y="0"/>
                  </a:lnTo>
                  <a:cubicBezTo>
                    <a:pt x="861338" y="0"/>
                    <a:pt x="893142" y="31804"/>
                    <a:pt x="893142" y="71036"/>
                  </a:cubicBezTo>
                  <a:lnTo>
                    <a:pt x="893142" y="925474"/>
                  </a:lnTo>
                  <a:cubicBezTo>
                    <a:pt x="893142" y="964706"/>
                    <a:pt x="861338" y="996510"/>
                    <a:pt x="822106" y="996510"/>
                  </a:cubicBezTo>
                  <a:lnTo>
                    <a:pt x="71036" y="996510"/>
                  </a:lnTo>
                  <a:cubicBezTo>
                    <a:pt x="31804" y="996510"/>
                    <a:pt x="0" y="964706"/>
                    <a:pt x="0" y="925474"/>
                  </a:cubicBezTo>
                  <a:lnTo>
                    <a:pt x="0" y="71036"/>
                  </a:lnTo>
                  <a:cubicBezTo>
                    <a:pt x="0" y="31804"/>
                    <a:pt x="31804" y="0"/>
                    <a:pt x="71036" y="0"/>
                  </a:cubicBezTo>
                  <a:close/>
                </a:path>
              </a:pathLst>
            </a:custGeom>
            <a:blipFill>
              <a:blip r:embed="rId5"/>
              <a:stretch>
                <a:fillRect l="0" t="-17527" r="0" b="-17527"/>
              </a:stretch>
            </a:blipFill>
            <a:ln w="104775" cap="rnd">
              <a:gradFill>
                <a:gsLst>
                  <a:gs pos="0">
                    <a:srgbClr val="B40000">
                      <a:alpha val="100000"/>
                    </a:srgbClr>
                  </a:gs>
                  <a:gs pos="100000">
                    <a:srgbClr val="520000">
                      <a:alpha val="100000"/>
                    </a:srgbClr>
                  </a:gs>
                </a:gsLst>
                <a:lin ang="5400000"/>
              </a:gradFill>
              <a:prstDash val="solid"/>
              <a:round/>
            </a:ln>
          </p:spPr>
        </p:sp>
      </p:grpSp>
      <p:sp>
        <p:nvSpPr>
          <p:cNvPr name="Freeform 9" id="9"/>
          <p:cNvSpPr/>
          <p:nvPr/>
        </p:nvSpPr>
        <p:spPr>
          <a:xfrm flipH="false" flipV="false" rot="0">
            <a:off x="12674797" y="6977470"/>
            <a:ext cx="7820394" cy="3685360"/>
          </a:xfrm>
          <a:custGeom>
            <a:avLst/>
            <a:gdLst/>
            <a:ahLst/>
            <a:cxnLst/>
            <a:rect r="r" b="b" t="t" l="l"/>
            <a:pathLst>
              <a:path h="3685360" w="7820394">
                <a:moveTo>
                  <a:pt x="0" y="0"/>
                </a:moveTo>
                <a:lnTo>
                  <a:pt x="7820393" y="0"/>
                </a:lnTo>
                <a:lnTo>
                  <a:pt x="7820393" y="3685360"/>
                </a:lnTo>
                <a:lnTo>
                  <a:pt x="0" y="36853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12601739" y="9201150"/>
            <a:ext cx="3767935" cy="240206"/>
          </a:xfrm>
          <a:custGeom>
            <a:avLst/>
            <a:gdLst/>
            <a:ahLst/>
            <a:cxnLst/>
            <a:rect r="r" b="b" t="t" l="l"/>
            <a:pathLst>
              <a:path h="240206" w="3767935">
                <a:moveTo>
                  <a:pt x="0" y="0"/>
                </a:moveTo>
                <a:lnTo>
                  <a:pt x="3767935" y="0"/>
                </a:lnTo>
                <a:lnTo>
                  <a:pt x="3767935" y="240206"/>
                </a:lnTo>
                <a:lnTo>
                  <a:pt x="0" y="240206"/>
                </a:lnTo>
                <a:lnTo>
                  <a:pt x="0" y="0"/>
                </a:lnTo>
                <a:close/>
              </a:path>
            </a:pathLst>
          </a:custGeom>
          <a:blipFill>
            <a:blip r:embed="rId4"/>
            <a:stretch>
              <a:fillRect l="0" t="0" r="0" b="0"/>
            </a:stretch>
          </a:blipFill>
        </p:spPr>
      </p:sp>
      <p:grpSp>
        <p:nvGrpSpPr>
          <p:cNvPr name="Group 11" id="11"/>
          <p:cNvGrpSpPr/>
          <p:nvPr/>
        </p:nvGrpSpPr>
        <p:grpSpPr>
          <a:xfrm rot="0">
            <a:off x="12061159" y="3848362"/>
            <a:ext cx="4849095" cy="5409938"/>
            <a:chOff x="0" y="0"/>
            <a:chExt cx="1802945" cy="2011473"/>
          </a:xfrm>
        </p:grpSpPr>
        <p:sp>
          <p:nvSpPr>
            <p:cNvPr name="Freeform 12" id="12"/>
            <p:cNvSpPr/>
            <p:nvPr/>
          </p:nvSpPr>
          <p:spPr>
            <a:xfrm flipH="false" flipV="false" rot="0">
              <a:off x="0" y="0"/>
              <a:ext cx="1802945" cy="2011473"/>
            </a:xfrm>
            <a:custGeom>
              <a:avLst/>
              <a:gdLst/>
              <a:ahLst/>
              <a:cxnLst/>
              <a:rect r="r" b="b" t="t" l="l"/>
              <a:pathLst>
                <a:path h="2011473" w="1802945">
                  <a:moveTo>
                    <a:pt x="95794" y="0"/>
                  </a:moveTo>
                  <a:lnTo>
                    <a:pt x="1707151" y="0"/>
                  </a:lnTo>
                  <a:cubicBezTo>
                    <a:pt x="1732557" y="0"/>
                    <a:pt x="1756923" y="10093"/>
                    <a:pt x="1774888" y="28057"/>
                  </a:cubicBezTo>
                  <a:cubicBezTo>
                    <a:pt x="1792853" y="46022"/>
                    <a:pt x="1802945" y="70388"/>
                    <a:pt x="1802945" y="95794"/>
                  </a:cubicBezTo>
                  <a:lnTo>
                    <a:pt x="1802945" y="1915679"/>
                  </a:lnTo>
                  <a:cubicBezTo>
                    <a:pt x="1802945" y="1941085"/>
                    <a:pt x="1792853" y="1965451"/>
                    <a:pt x="1774888" y="1983416"/>
                  </a:cubicBezTo>
                  <a:cubicBezTo>
                    <a:pt x="1756923" y="2001380"/>
                    <a:pt x="1732557" y="2011473"/>
                    <a:pt x="1707151" y="2011473"/>
                  </a:cubicBezTo>
                  <a:lnTo>
                    <a:pt x="95794" y="2011473"/>
                  </a:lnTo>
                  <a:cubicBezTo>
                    <a:pt x="70388" y="2011473"/>
                    <a:pt x="46022" y="2001380"/>
                    <a:pt x="28057" y="1983416"/>
                  </a:cubicBezTo>
                  <a:cubicBezTo>
                    <a:pt x="10093" y="1965451"/>
                    <a:pt x="0" y="1941085"/>
                    <a:pt x="0" y="1915679"/>
                  </a:cubicBezTo>
                  <a:lnTo>
                    <a:pt x="0" y="95794"/>
                  </a:lnTo>
                  <a:cubicBezTo>
                    <a:pt x="0" y="70388"/>
                    <a:pt x="10093" y="46022"/>
                    <a:pt x="28057" y="28057"/>
                  </a:cubicBezTo>
                  <a:cubicBezTo>
                    <a:pt x="46022" y="10093"/>
                    <a:pt x="70388" y="0"/>
                    <a:pt x="95794" y="0"/>
                  </a:cubicBezTo>
                  <a:close/>
                </a:path>
              </a:pathLst>
            </a:custGeom>
            <a:gradFill rotWithShape="true">
              <a:gsLst>
                <a:gs pos="0">
                  <a:srgbClr val="FFF5CF">
                    <a:alpha val="100000"/>
                  </a:srgbClr>
                </a:gs>
                <a:gs pos="100000">
                  <a:srgbClr val="FFD67A">
                    <a:alpha val="100000"/>
                  </a:srgbClr>
                </a:gs>
              </a:gsLst>
              <a:lin ang="5400000"/>
            </a:gradFill>
          </p:spPr>
        </p:sp>
        <p:sp>
          <p:nvSpPr>
            <p:cNvPr name="TextBox 13" id="13"/>
            <p:cNvSpPr txBox="true"/>
            <p:nvPr/>
          </p:nvSpPr>
          <p:spPr>
            <a:xfrm>
              <a:off x="0" y="-38100"/>
              <a:ext cx="1802945" cy="2049573"/>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2227216" y="3998193"/>
            <a:ext cx="4516981" cy="5110275"/>
            <a:chOff x="0" y="0"/>
            <a:chExt cx="880817" cy="996510"/>
          </a:xfrm>
        </p:grpSpPr>
        <p:sp>
          <p:nvSpPr>
            <p:cNvPr name="Freeform 15" id="15"/>
            <p:cNvSpPr/>
            <p:nvPr/>
          </p:nvSpPr>
          <p:spPr>
            <a:xfrm flipH="false" flipV="false" rot="0">
              <a:off x="0" y="0"/>
              <a:ext cx="880817" cy="996510"/>
            </a:xfrm>
            <a:custGeom>
              <a:avLst/>
              <a:gdLst/>
              <a:ahLst/>
              <a:cxnLst/>
              <a:rect r="r" b="b" t="t" l="l"/>
              <a:pathLst>
                <a:path h="996510" w="880817">
                  <a:moveTo>
                    <a:pt x="82270" y="0"/>
                  </a:moveTo>
                  <a:lnTo>
                    <a:pt x="798547" y="0"/>
                  </a:lnTo>
                  <a:cubicBezTo>
                    <a:pt x="820366" y="0"/>
                    <a:pt x="841292" y="8668"/>
                    <a:pt x="856720" y="24096"/>
                  </a:cubicBezTo>
                  <a:cubicBezTo>
                    <a:pt x="872149" y="39525"/>
                    <a:pt x="880817" y="60451"/>
                    <a:pt x="880817" y="82270"/>
                  </a:cubicBezTo>
                  <a:lnTo>
                    <a:pt x="880817" y="914240"/>
                  </a:lnTo>
                  <a:cubicBezTo>
                    <a:pt x="880817" y="959676"/>
                    <a:pt x="843983" y="996510"/>
                    <a:pt x="798547" y="996510"/>
                  </a:cubicBezTo>
                  <a:lnTo>
                    <a:pt x="82270" y="996510"/>
                  </a:lnTo>
                  <a:cubicBezTo>
                    <a:pt x="36834" y="996510"/>
                    <a:pt x="0" y="959676"/>
                    <a:pt x="0" y="914240"/>
                  </a:cubicBezTo>
                  <a:lnTo>
                    <a:pt x="0" y="82270"/>
                  </a:lnTo>
                  <a:cubicBezTo>
                    <a:pt x="0" y="36834"/>
                    <a:pt x="36834" y="0"/>
                    <a:pt x="82270" y="0"/>
                  </a:cubicBezTo>
                  <a:close/>
                </a:path>
              </a:pathLst>
            </a:custGeom>
            <a:blipFill>
              <a:blip r:embed="rId6"/>
              <a:stretch>
                <a:fillRect l="0" t="-9047" r="0" b="-24120"/>
              </a:stretch>
            </a:blipFill>
            <a:ln w="104775" cap="rnd">
              <a:gradFill>
                <a:gsLst>
                  <a:gs pos="0">
                    <a:srgbClr val="B40000">
                      <a:alpha val="100000"/>
                    </a:srgbClr>
                  </a:gs>
                  <a:gs pos="100000">
                    <a:srgbClr val="520000">
                      <a:alpha val="100000"/>
                    </a:srgbClr>
                  </a:gs>
                </a:gsLst>
                <a:lin ang="5400000"/>
              </a:gradFill>
              <a:prstDash val="solid"/>
              <a:round/>
            </a:ln>
          </p:spPr>
        </p:sp>
      </p:grpSp>
      <p:sp>
        <p:nvSpPr>
          <p:cNvPr name="TextBox 16" id="16"/>
          <p:cNvSpPr txBox="true"/>
          <p:nvPr/>
        </p:nvSpPr>
        <p:spPr>
          <a:xfrm rot="0">
            <a:off x="1028700" y="924088"/>
            <a:ext cx="9367856" cy="1165347"/>
          </a:xfrm>
          <a:prstGeom prst="rect">
            <a:avLst/>
          </a:prstGeom>
        </p:spPr>
        <p:txBody>
          <a:bodyPr anchor="t" rtlCol="false" tIns="0" lIns="0" bIns="0" rIns="0">
            <a:spAutoFit/>
          </a:bodyPr>
          <a:lstStyle/>
          <a:p>
            <a:pPr algn="l">
              <a:lnSpc>
                <a:spcPts val="9480"/>
              </a:lnSpc>
              <a:spcBef>
                <a:spcPct val="0"/>
              </a:spcBef>
            </a:pPr>
            <a:r>
              <a:rPr lang="en-US" b="true" sz="6771">
                <a:solidFill>
                  <a:srgbClr val="FDE8AC"/>
                </a:solidFill>
                <a:latin typeface="Bricolage Grotesque Ultra-Bold"/>
                <a:ea typeface="Bricolage Grotesque Ultra-Bold"/>
                <a:cs typeface="Bricolage Grotesque Ultra-Bold"/>
                <a:sym typeface="Bricolage Grotesque Ultra-Bold"/>
              </a:rPr>
              <a:t>MẬT CÁCH KỲ LINH</a:t>
            </a:r>
          </a:p>
        </p:txBody>
      </p:sp>
      <p:sp>
        <p:nvSpPr>
          <p:cNvPr name="TextBox 17" id="17"/>
          <p:cNvSpPr txBox="true"/>
          <p:nvPr/>
        </p:nvSpPr>
        <p:spPr>
          <a:xfrm rot="0">
            <a:off x="1028700" y="2431910"/>
            <a:ext cx="9662105" cy="2524125"/>
          </a:xfrm>
          <a:prstGeom prst="rect">
            <a:avLst/>
          </a:prstGeom>
        </p:spPr>
        <p:txBody>
          <a:bodyPr anchor="t" rtlCol="false" tIns="0" lIns="0" bIns="0" rIns="0">
            <a:spAutoFit/>
          </a:bodyPr>
          <a:lstStyle/>
          <a:p>
            <a:pPr algn="just">
              <a:lnSpc>
                <a:spcPts val="3356"/>
              </a:lnSpc>
            </a:pPr>
            <a:r>
              <a:rPr lang="en-US" sz="2797" spc="-27">
                <a:solidFill>
                  <a:srgbClr val="FFFFFF"/>
                </a:solidFill>
                <a:latin typeface="Public Sans"/>
                <a:ea typeface="Public Sans"/>
                <a:cs typeface="Public Sans"/>
                <a:sym typeface="Public Sans"/>
              </a:rPr>
              <a:t>Mật Cách Kỳ Linh là một tổ hợp mật khẩu số đặc biệt, được thiết kế dựa trên nguyên tắc phong thủy và năng lượng học. Khi chúng ta sử dụng mật khẩu này hàng ngày (cho điện thoại, máy tính, cửa nhà, v.v.), các con số trong tổ hợp sẽ phát ra năng lượng tích cực, tác động lên cuộc sống của người dùng theo hướng tốt đẹp hơn.</a:t>
            </a:r>
          </a:p>
        </p:txBody>
      </p:sp>
      <p:grpSp>
        <p:nvGrpSpPr>
          <p:cNvPr name="Group 18" id="18"/>
          <p:cNvGrpSpPr/>
          <p:nvPr/>
        </p:nvGrpSpPr>
        <p:grpSpPr>
          <a:xfrm rot="0">
            <a:off x="1028700" y="6326838"/>
            <a:ext cx="5210260" cy="681922"/>
            <a:chOff x="0" y="0"/>
            <a:chExt cx="3105121" cy="406400"/>
          </a:xfrm>
        </p:grpSpPr>
        <p:sp>
          <p:nvSpPr>
            <p:cNvPr name="Freeform 19" id="19"/>
            <p:cNvSpPr/>
            <p:nvPr/>
          </p:nvSpPr>
          <p:spPr>
            <a:xfrm flipH="false" flipV="false" rot="0">
              <a:off x="0" y="0"/>
              <a:ext cx="3105121" cy="406400"/>
            </a:xfrm>
            <a:custGeom>
              <a:avLst/>
              <a:gdLst/>
              <a:ahLst/>
              <a:cxnLst/>
              <a:rect r="r" b="b" t="t" l="l"/>
              <a:pathLst>
                <a:path h="406400" w="3105121">
                  <a:moveTo>
                    <a:pt x="2901921" y="0"/>
                  </a:moveTo>
                  <a:cubicBezTo>
                    <a:pt x="3014145" y="0"/>
                    <a:pt x="3105121" y="90976"/>
                    <a:pt x="3105121" y="203200"/>
                  </a:cubicBezTo>
                  <a:cubicBezTo>
                    <a:pt x="3105121" y="315424"/>
                    <a:pt x="3014145" y="406400"/>
                    <a:pt x="2901921"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FFF5CF">
                    <a:alpha val="100000"/>
                  </a:srgbClr>
                </a:gs>
                <a:gs pos="100000">
                  <a:srgbClr val="FFD67A">
                    <a:alpha val="100000"/>
                  </a:srgbClr>
                </a:gs>
              </a:gsLst>
              <a:path path="circle">
                <a:fillToRect l="50000" r="50000" t="50000" b="50000"/>
              </a:path>
            </a:gradFill>
            <a:ln cap="sq">
              <a:noFill/>
              <a:prstDash val="solid"/>
              <a:miter/>
            </a:ln>
          </p:spPr>
        </p:sp>
        <p:sp>
          <p:nvSpPr>
            <p:cNvPr name="TextBox 20" id="20"/>
            <p:cNvSpPr txBox="true"/>
            <p:nvPr/>
          </p:nvSpPr>
          <p:spPr>
            <a:xfrm>
              <a:off x="0" y="-38100"/>
              <a:ext cx="3105121" cy="444500"/>
            </a:xfrm>
            <a:prstGeom prst="rect">
              <a:avLst/>
            </a:prstGeom>
          </p:spPr>
          <p:txBody>
            <a:bodyPr anchor="ctr" rtlCol="false" tIns="50800" lIns="50800" bIns="50800" rIns="50800"/>
            <a:lstStyle/>
            <a:p>
              <a:pPr algn="ctr">
                <a:lnSpc>
                  <a:spcPts val="2659"/>
                </a:lnSpc>
                <a:spcBef>
                  <a:spcPct val="0"/>
                </a:spcBef>
              </a:pPr>
            </a:p>
          </p:txBody>
        </p:sp>
      </p:grpSp>
      <p:sp>
        <p:nvSpPr>
          <p:cNvPr name="Freeform 21" id="21"/>
          <p:cNvSpPr/>
          <p:nvPr/>
        </p:nvSpPr>
        <p:spPr>
          <a:xfrm flipH="false" flipV="false" rot="0">
            <a:off x="1214145" y="7779354"/>
            <a:ext cx="351732" cy="351732"/>
          </a:xfrm>
          <a:custGeom>
            <a:avLst/>
            <a:gdLst/>
            <a:ahLst/>
            <a:cxnLst/>
            <a:rect r="r" b="b" t="t" l="l"/>
            <a:pathLst>
              <a:path h="351732" w="351732">
                <a:moveTo>
                  <a:pt x="0" y="0"/>
                </a:moveTo>
                <a:lnTo>
                  <a:pt x="351732" y="0"/>
                </a:lnTo>
                <a:lnTo>
                  <a:pt x="351732" y="351733"/>
                </a:lnTo>
                <a:lnTo>
                  <a:pt x="0" y="35173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2" id="22"/>
          <p:cNvSpPr txBox="true"/>
          <p:nvPr/>
        </p:nvSpPr>
        <p:spPr>
          <a:xfrm rot="0">
            <a:off x="1635576" y="6399802"/>
            <a:ext cx="7367227" cy="488369"/>
          </a:xfrm>
          <a:prstGeom prst="rect">
            <a:avLst/>
          </a:prstGeom>
        </p:spPr>
        <p:txBody>
          <a:bodyPr anchor="t" rtlCol="false" tIns="0" lIns="0" bIns="0" rIns="0">
            <a:spAutoFit/>
          </a:bodyPr>
          <a:lstStyle/>
          <a:p>
            <a:pPr algn="l">
              <a:lnSpc>
                <a:spcPts val="4059"/>
              </a:lnSpc>
              <a:spcBef>
                <a:spcPct val="0"/>
              </a:spcBef>
            </a:pPr>
            <a:r>
              <a:rPr lang="en-US" sz="2899" b="true">
                <a:solidFill>
                  <a:srgbClr val="520000"/>
                </a:solidFill>
                <a:latin typeface="Montserrat Bold"/>
                <a:ea typeface="Montserrat Bold"/>
                <a:cs typeface="Montserrat Bold"/>
                <a:sym typeface="Montserrat Bold"/>
              </a:rPr>
              <a:t>Mật Cách Thúc Vận</a:t>
            </a:r>
          </a:p>
        </p:txBody>
      </p:sp>
      <p:grpSp>
        <p:nvGrpSpPr>
          <p:cNvPr name="Group 23" id="23"/>
          <p:cNvGrpSpPr/>
          <p:nvPr/>
        </p:nvGrpSpPr>
        <p:grpSpPr>
          <a:xfrm rot="0">
            <a:off x="1028700" y="7288956"/>
            <a:ext cx="5210260" cy="681922"/>
            <a:chOff x="0" y="0"/>
            <a:chExt cx="3105121" cy="406400"/>
          </a:xfrm>
        </p:grpSpPr>
        <p:sp>
          <p:nvSpPr>
            <p:cNvPr name="Freeform 24" id="24"/>
            <p:cNvSpPr/>
            <p:nvPr/>
          </p:nvSpPr>
          <p:spPr>
            <a:xfrm flipH="false" flipV="false" rot="0">
              <a:off x="0" y="0"/>
              <a:ext cx="3105121" cy="406400"/>
            </a:xfrm>
            <a:custGeom>
              <a:avLst/>
              <a:gdLst/>
              <a:ahLst/>
              <a:cxnLst/>
              <a:rect r="r" b="b" t="t" l="l"/>
              <a:pathLst>
                <a:path h="406400" w="3105121">
                  <a:moveTo>
                    <a:pt x="2901921" y="0"/>
                  </a:moveTo>
                  <a:cubicBezTo>
                    <a:pt x="3014145" y="0"/>
                    <a:pt x="3105121" y="90976"/>
                    <a:pt x="3105121" y="203200"/>
                  </a:cubicBezTo>
                  <a:cubicBezTo>
                    <a:pt x="3105121" y="315424"/>
                    <a:pt x="3014145" y="406400"/>
                    <a:pt x="2901921"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FFF5CF">
                    <a:alpha val="100000"/>
                  </a:srgbClr>
                </a:gs>
                <a:gs pos="100000">
                  <a:srgbClr val="FFD67A">
                    <a:alpha val="100000"/>
                  </a:srgbClr>
                </a:gs>
              </a:gsLst>
              <a:path path="circle">
                <a:fillToRect l="50000" r="50000" t="50000" b="50000"/>
              </a:path>
            </a:gradFill>
            <a:ln cap="sq">
              <a:noFill/>
              <a:prstDash val="solid"/>
              <a:miter/>
            </a:ln>
          </p:spPr>
        </p:sp>
        <p:sp>
          <p:nvSpPr>
            <p:cNvPr name="TextBox 25" id="25"/>
            <p:cNvSpPr txBox="true"/>
            <p:nvPr/>
          </p:nvSpPr>
          <p:spPr>
            <a:xfrm>
              <a:off x="0" y="-38100"/>
              <a:ext cx="3105121" cy="444500"/>
            </a:xfrm>
            <a:prstGeom prst="rect">
              <a:avLst/>
            </a:prstGeom>
          </p:spPr>
          <p:txBody>
            <a:bodyPr anchor="ctr" rtlCol="false" tIns="50800" lIns="50800" bIns="50800" rIns="50800"/>
            <a:lstStyle/>
            <a:p>
              <a:pPr algn="ctr">
                <a:lnSpc>
                  <a:spcPts val="2659"/>
                </a:lnSpc>
                <a:spcBef>
                  <a:spcPct val="0"/>
                </a:spcBef>
              </a:pPr>
            </a:p>
          </p:txBody>
        </p:sp>
      </p:grpSp>
      <p:sp>
        <p:nvSpPr>
          <p:cNvPr name="Freeform 26" id="26"/>
          <p:cNvSpPr/>
          <p:nvPr/>
        </p:nvSpPr>
        <p:spPr>
          <a:xfrm flipH="false" flipV="false" rot="0">
            <a:off x="1214145" y="8741473"/>
            <a:ext cx="351732" cy="351732"/>
          </a:xfrm>
          <a:custGeom>
            <a:avLst/>
            <a:gdLst/>
            <a:ahLst/>
            <a:cxnLst/>
            <a:rect r="r" b="b" t="t" l="l"/>
            <a:pathLst>
              <a:path h="351732" w="351732">
                <a:moveTo>
                  <a:pt x="0" y="0"/>
                </a:moveTo>
                <a:lnTo>
                  <a:pt x="351732" y="0"/>
                </a:lnTo>
                <a:lnTo>
                  <a:pt x="351732" y="351732"/>
                </a:lnTo>
                <a:lnTo>
                  <a:pt x="0" y="3517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7" id="27"/>
          <p:cNvSpPr txBox="true"/>
          <p:nvPr/>
        </p:nvSpPr>
        <p:spPr>
          <a:xfrm rot="0">
            <a:off x="1635576" y="7361920"/>
            <a:ext cx="7367227" cy="488369"/>
          </a:xfrm>
          <a:prstGeom prst="rect">
            <a:avLst/>
          </a:prstGeom>
        </p:spPr>
        <p:txBody>
          <a:bodyPr anchor="t" rtlCol="false" tIns="0" lIns="0" bIns="0" rIns="0">
            <a:spAutoFit/>
          </a:bodyPr>
          <a:lstStyle/>
          <a:p>
            <a:pPr algn="l">
              <a:lnSpc>
                <a:spcPts val="4059"/>
              </a:lnSpc>
              <a:spcBef>
                <a:spcPct val="0"/>
              </a:spcBef>
            </a:pPr>
            <a:r>
              <a:rPr lang="en-US" sz="2899" b="true">
                <a:solidFill>
                  <a:srgbClr val="520000"/>
                </a:solidFill>
                <a:latin typeface="Montserrat Bold"/>
                <a:ea typeface="Montserrat Bold"/>
                <a:cs typeface="Montserrat Bold"/>
                <a:sym typeface="Montserrat Bold"/>
              </a:rPr>
              <a:t>Trấn Biển Số Xe</a:t>
            </a:r>
          </a:p>
        </p:txBody>
      </p:sp>
      <p:grpSp>
        <p:nvGrpSpPr>
          <p:cNvPr name="Group 28" id="28"/>
          <p:cNvGrpSpPr/>
          <p:nvPr/>
        </p:nvGrpSpPr>
        <p:grpSpPr>
          <a:xfrm rot="0">
            <a:off x="6585546" y="6326838"/>
            <a:ext cx="5210260" cy="681922"/>
            <a:chOff x="0" y="0"/>
            <a:chExt cx="3105121" cy="406400"/>
          </a:xfrm>
        </p:grpSpPr>
        <p:sp>
          <p:nvSpPr>
            <p:cNvPr name="Freeform 29" id="29"/>
            <p:cNvSpPr/>
            <p:nvPr/>
          </p:nvSpPr>
          <p:spPr>
            <a:xfrm flipH="false" flipV="false" rot="0">
              <a:off x="0" y="0"/>
              <a:ext cx="3105121" cy="406400"/>
            </a:xfrm>
            <a:custGeom>
              <a:avLst/>
              <a:gdLst/>
              <a:ahLst/>
              <a:cxnLst/>
              <a:rect r="r" b="b" t="t" l="l"/>
              <a:pathLst>
                <a:path h="406400" w="3105121">
                  <a:moveTo>
                    <a:pt x="2901921" y="0"/>
                  </a:moveTo>
                  <a:cubicBezTo>
                    <a:pt x="3014145" y="0"/>
                    <a:pt x="3105121" y="90976"/>
                    <a:pt x="3105121" y="203200"/>
                  </a:cubicBezTo>
                  <a:cubicBezTo>
                    <a:pt x="3105121" y="315424"/>
                    <a:pt x="3014145" y="406400"/>
                    <a:pt x="2901921"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FFF5CF">
                    <a:alpha val="100000"/>
                  </a:srgbClr>
                </a:gs>
                <a:gs pos="100000">
                  <a:srgbClr val="FFD67A">
                    <a:alpha val="100000"/>
                  </a:srgbClr>
                </a:gs>
              </a:gsLst>
              <a:path path="circle">
                <a:fillToRect l="50000" r="50000" t="50000" b="50000"/>
              </a:path>
            </a:gradFill>
            <a:ln cap="sq">
              <a:noFill/>
              <a:prstDash val="solid"/>
              <a:miter/>
            </a:ln>
          </p:spPr>
        </p:sp>
        <p:sp>
          <p:nvSpPr>
            <p:cNvPr name="TextBox 30" id="30"/>
            <p:cNvSpPr txBox="true"/>
            <p:nvPr/>
          </p:nvSpPr>
          <p:spPr>
            <a:xfrm>
              <a:off x="0" y="-38100"/>
              <a:ext cx="3105121" cy="444500"/>
            </a:xfrm>
            <a:prstGeom prst="rect">
              <a:avLst/>
            </a:prstGeom>
          </p:spPr>
          <p:txBody>
            <a:bodyPr anchor="ctr" rtlCol="false" tIns="50800" lIns="50800" bIns="50800" rIns="50800"/>
            <a:lstStyle/>
            <a:p>
              <a:pPr algn="ctr">
                <a:lnSpc>
                  <a:spcPts val="2659"/>
                </a:lnSpc>
                <a:spcBef>
                  <a:spcPct val="0"/>
                </a:spcBef>
              </a:pPr>
            </a:p>
          </p:txBody>
        </p:sp>
      </p:grpSp>
      <p:sp>
        <p:nvSpPr>
          <p:cNvPr name="Freeform 31" id="31"/>
          <p:cNvSpPr/>
          <p:nvPr/>
        </p:nvSpPr>
        <p:spPr>
          <a:xfrm flipH="false" flipV="false" rot="0">
            <a:off x="6770991" y="6491933"/>
            <a:ext cx="351732" cy="351732"/>
          </a:xfrm>
          <a:custGeom>
            <a:avLst/>
            <a:gdLst/>
            <a:ahLst/>
            <a:cxnLst/>
            <a:rect r="r" b="b" t="t" l="l"/>
            <a:pathLst>
              <a:path h="351732" w="351732">
                <a:moveTo>
                  <a:pt x="0" y="0"/>
                </a:moveTo>
                <a:lnTo>
                  <a:pt x="351732" y="0"/>
                </a:lnTo>
                <a:lnTo>
                  <a:pt x="351732" y="351732"/>
                </a:lnTo>
                <a:lnTo>
                  <a:pt x="0" y="3517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32" id="32"/>
          <p:cNvSpPr txBox="true"/>
          <p:nvPr/>
        </p:nvSpPr>
        <p:spPr>
          <a:xfrm rot="0">
            <a:off x="7192422" y="6399802"/>
            <a:ext cx="7367227" cy="488369"/>
          </a:xfrm>
          <a:prstGeom prst="rect">
            <a:avLst/>
          </a:prstGeom>
        </p:spPr>
        <p:txBody>
          <a:bodyPr anchor="t" rtlCol="false" tIns="0" lIns="0" bIns="0" rIns="0">
            <a:spAutoFit/>
          </a:bodyPr>
          <a:lstStyle/>
          <a:p>
            <a:pPr algn="l">
              <a:lnSpc>
                <a:spcPts val="4059"/>
              </a:lnSpc>
              <a:spcBef>
                <a:spcPct val="0"/>
              </a:spcBef>
            </a:pPr>
            <a:r>
              <a:rPr lang="en-US" sz="2899" b="true">
                <a:solidFill>
                  <a:srgbClr val="520000"/>
                </a:solidFill>
                <a:latin typeface="Montserrat Bold"/>
                <a:ea typeface="Montserrat Bold"/>
                <a:cs typeface="Montserrat Bold"/>
                <a:sym typeface="Montserrat Bold"/>
              </a:rPr>
              <a:t>Số Tài Khoản Thủ Tài</a:t>
            </a:r>
          </a:p>
        </p:txBody>
      </p:sp>
      <p:sp>
        <p:nvSpPr>
          <p:cNvPr name="Freeform 33" id="33"/>
          <p:cNvSpPr/>
          <p:nvPr/>
        </p:nvSpPr>
        <p:spPr>
          <a:xfrm flipH="false" flipV="false" rot="0">
            <a:off x="1642210" y="10201086"/>
            <a:ext cx="3373542" cy="335503"/>
          </a:xfrm>
          <a:custGeom>
            <a:avLst/>
            <a:gdLst/>
            <a:ahLst/>
            <a:cxnLst/>
            <a:rect r="r" b="b" t="t" l="l"/>
            <a:pathLst>
              <a:path h="335503" w="3373542">
                <a:moveTo>
                  <a:pt x="0" y="0"/>
                </a:moveTo>
                <a:lnTo>
                  <a:pt x="3373542" y="0"/>
                </a:lnTo>
                <a:lnTo>
                  <a:pt x="3373542" y="335503"/>
                </a:lnTo>
                <a:lnTo>
                  <a:pt x="0" y="335503"/>
                </a:lnTo>
                <a:lnTo>
                  <a:pt x="0" y="0"/>
                </a:lnTo>
                <a:close/>
              </a:path>
            </a:pathLst>
          </a:custGeom>
          <a:blipFill>
            <a:blip r:embed="rId4"/>
            <a:stretch>
              <a:fillRect l="0" t="0" r="-56002" b="0"/>
            </a:stretch>
          </a:blipFill>
        </p:spPr>
      </p:sp>
      <p:sp>
        <p:nvSpPr>
          <p:cNvPr name="Freeform 34" id="34"/>
          <p:cNvSpPr/>
          <p:nvPr/>
        </p:nvSpPr>
        <p:spPr>
          <a:xfrm flipH="true" flipV="false" rot="0">
            <a:off x="5015752" y="10201086"/>
            <a:ext cx="3373542" cy="335503"/>
          </a:xfrm>
          <a:custGeom>
            <a:avLst/>
            <a:gdLst/>
            <a:ahLst/>
            <a:cxnLst/>
            <a:rect r="r" b="b" t="t" l="l"/>
            <a:pathLst>
              <a:path h="335503" w="3373542">
                <a:moveTo>
                  <a:pt x="3373541" y="0"/>
                </a:moveTo>
                <a:lnTo>
                  <a:pt x="0" y="0"/>
                </a:lnTo>
                <a:lnTo>
                  <a:pt x="0" y="335503"/>
                </a:lnTo>
                <a:lnTo>
                  <a:pt x="3373541" y="335503"/>
                </a:lnTo>
                <a:lnTo>
                  <a:pt x="3373541" y="0"/>
                </a:lnTo>
                <a:close/>
              </a:path>
            </a:pathLst>
          </a:custGeom>
          <a:blipFill>
            <a:blip r:embed="rId4"/>
            <a:stretch>
              <a:fillRect l="0" t="0" r="-56002" b="0"/>
            </a:stretch>
          </a:blipFill>
        </p:spPr>
      </p:sp>
      <p:grpSp>
        <p:nvGrpSpPr>
          <p:cNvPr name="Group 35" id="35"/>
          <p:cNvGrpSpPr/>
          <p:nvPr/>
        </p:nvGrpSpPr>
        <p:grpSpPr>
          <a:xfrm rot="0">
            <a:off x="6585546" y="7284985"/>
            <a:ext cx="5210260" cy="681922"/>
            <a:chOff x="0" y="0"/>
            <a:chExt cx="3105121" cy="406400"/>
          </a:xfrm>
        </p:grpSpPr>
        <p:sp>
          <p:nvSpPr>
            <p:cNvPr name="Freeform 36" id="36"/>
            <p:cNvSpPr/>
            <p:nvPr/>
          </p:nvSpPr>
          <p:spPr>
            <a:xfrm flipH="false" flipV="false" rot="0">
              <a:off x="0" y="0"/>
              <a:ext cx="3105121" cy="406400"/>
            </a:xfrm>
            <a:custGeom>
              <a:avLst/>
              <a:gdLst/>
              <a:ahLst/>
              <a:cxnLst/>
              <a:rect r="r" b="b" t="t" l="l"/>
              <a:pathLst>
                <a:path h="406400" w="3105121">
                  <a:moveTo>
                    <a:pt x="2901921" y="0"/>
                  </a:moveTo>
                  <a:cubicBezTo>
                    <a:pt x="3014145" y="0"/>
                    <a:pt x="3105121" y="90976"/>
                    <a:pt x="3105121" y="203200"/>
                  </a:cubicBezTo>
                  <a:cubicBezTo>
                    <a:pt x="3105121" y="315424"/>
                    <a:pt x="3014145" y="406400"/>
                    <a:pt x="2901921"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FFF5CF">
                    <a:alpha val="100000"/>
                  </a:srgbClr>
                </a:gs>
                <a:gs pos="100000">
                  <a:srgbClr val="FFD67A">
                    <a:alpha val="100000"/>
                  </a:srgbClr>
                </a:gs>
              </a:gsLst>
              <a:path path="circle">
                <a:fillToRect l="50000" r="50000" t="50000" b="50000"/>
              </a:path>
            </a:gradFill>
            <a:ln cap="sq">
              <a:noFill/>
              <a:prstDash val="solid"/>
              <a:miter/>
            </a:ln>
          </p:spPr>
        </p:sp>
        <p:sp>
          <p:nvSpPr>
            <p:cNvPr name="TextBox 37" id="37"/>
            <p:cNvSpPr txBox="true"/>
            <p:nvPr/>
          </p:nvSpPr>
          <p:spPr>
            <a:xfrm>
              <a:off x="0" y="-38100"/>
              <a:ext cx="3105121" cy="444500"/>
            </a:xfrm>
            <a:prstGeom prst="rect">
              <a:avLst/>
            </a:prstGeom>
          </p:spPr>
          <p:txBody>
            <a:bodyPr anchor="ctr" rtlCol="false" tIns="50800" lIns="50800" bIns="50800" rIns="50800"/>
            <a:lstStyle/>
            <a:p>
              <a:pPr algn="ctr">
                <a:lnSpc>
                  <a:spcPts val="2659"/>
                </a:lnSpc>
                <a:spcBef>
                  <a:spcPct val="0"/>
                </a:spcBef>
              </a:pPr>
            </a:p>
          </p:txBody>
        </p:sp>
      </p:grpSp>
      <p:sp>
        <p:nvSpPr>
          <p:cNvPr name="Freeform 38" id="38"/>
          <p:cNvSpPr/>
          <p:nvPr/>
        </p:nvSpPr>
        <p:spPr>
          <a:xfrm flipH="false" flipV="false" rot="0">
            <a:off x="6770991" y="7450080"/>
            <a:ext cx="351732" cy="351732"/>
          </a:xfrm>
          <a:custGeom>
            <a:avLst/>
            <a:gdLst/>
            <a:ahLst/>
            <a:cxnLst/>
            <a:rect r="r" b="b" t="t" l="l"/>
            <a:pathLst>
              <a:path h="351732" w="351732">
                <a:moveTo>
                  <a:pt x="0" y="0"/>
                </a:moveTo>
                <a:lnTo>
                  <a:pt x="351732" y="0"/>
                </a:lnTo>
                <a:lnTo>
                  <a:pt x="351732" y="351732"/>
                </a:lnTo>
                <a:lnTo>
                  <a:pt x="0" y="3517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39" id="39"/>
          <p:cNvSpPr txBox="true"/>
          <p:nvPr/>
        </p:nvSpPr>
        <p:spPr>
          <a:xfrm rot="0">
            <a:off x="7192422" y="7357949"/>
            <a:ext cx="7367227" cy="488369"/>
          </a:xfrm>
          <a:prstGeom prst="rect">
            <a:avLst/>
          </a:prstGeom>
        </p:spPr>
        <p:txBody>
          <a:bodyPr anchor="t" rtlCol="false" tIns="0" lIns="0" bIns="0" rIns="0">
            <a:spAutoFit/>
          </a:bodyPr>
          <a:lstStyle/>
          <a:p>
            <a:pPr algn="l">
              <a:lnSpc>
                <a:spcPts val="4059"/>
              </a:lnSpc>
              <a:spcBef>
                <a:spcPct val="0"/>
              </a:spcBef>
            </a:pPr>
            <a:r>
              <a:rPr lang="en-US" sz="2899" b="true">
                <a:solidFill>
                  <a:srgbClr val="520000"/>
                </a:solidFill>
                <a:latin typeface="Montserrat Bold"/>
                <a:ea typeface="Montserrat Bold"/>
                <a:cs typeface="Montserrat Bold"/>
                <a:sym typeface="Montserrat Bold"/>
              </a:rPr>
              <a:t>Số Địa Chỉ Vượng Phát</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B40000">
                <a:alpha val="100000"/>
              </a:srgbClr>
            </a:gs>
            <a:gs pos="100000">
              <a:srgbClr val="520000">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Freeform 2" id="2"/>
          <p:cNvSpPr/>
          <p:nvPr/>
        </p:nvSpPr>
        <p:spPr>
          <a:xfrm flipH="false" flipV="false" rot="0">
            <a:off x="11521189" y="-999049"/>
            <a:ext cx="7820394" cy="3685360"/>
          </a:xfrm>
          <a:custGeom>
            <a:avLst/>
            <a:gdLst/>
            <a:ahLst/>
            <a:cxnLst/>
            <a:rect r="r" b="b" t="t" l="l"/>
            <a:pathLst>
              <a:path h="3685360" w="7820394">
                <a:moveTo>
                  <a:pt x="0" y="0"/>
                </a:moveTo>
                <a:lnTo>
                  <a:pt x="7820393" y="0"/>
                </a:lnTo>
                <a:lnTo>
                  <a:pt x="7820393" y="3685361"/>
                </a:lnTo>
                <a:lnTo>
                  <a:pt x="0" y="36853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96360" y="4950743"/>
            <a:ext cx="4879332" cy="311057"/>
          </a:xfrm>
          <a:custGeom>
            <a:avLst/>
            <a:gdLst/>
            <a:ahLst/>
            <a:cxnLst/>
            <a:rect r="r" b="b" t="t" l="l"/>
            <a:pathLst>
              <a:path h="311057" w="4879332">
                <a:moveTo>
                  <a:pt x="0" y="0"/>
                </a:moveTo>
                <a:lnTo>
                  <a:pt x="4879333" y="0"/>
                </a:lnTo>
                <a:lnTo>
                  <a:pt x="4879333" y="311058"/>
                </a:lnTo>
                <a:lnTo>
                  <a:pt x="0" y="311058"/>
                </a:lnTo>
                <a:lnTo>
                  <a:pt x="0" y="0"/>
                </a:lnTo>
                <a:close/>
              </a:path>
            </a:pathLst>
          </a:custGeom>
          <a:blipFill>
            <a:blip r:embed="rId4"/>
            <a:stretch>
              <a:fillRect l="0" t="0" r="0" b="0"/>
            </a:stretch>
          </a:blipFill>
        </p:spPr>
      </p:sp>
      <p:grpSp>
        <p:nvGrpSpPr>
          <p:cNvPr name="Group 4" id="4"/>
          <p:cNvGrpSpPr/>
          <p:nvPr/>
        </p:nvGrpSpPr>
        <p:grpSpPr>
          <a:xfrm rot="0">
            <a:off x="827852" y="1028700"/>
            <a:ext cx="5816349" cy="3996499"/>
            <a:chOff x="0" y="0"/>
            <a:chExt cx="1531878" cy="1052576"/>
          </a:xfrm>
        </p:grpSpPr>
        <p:sp>
          <p:nvSpPr>
            <p:cNvPr name="Freeform 5" id="5"/>
            <p:cNvSpPr/>
            <p:nvPr/>
          </p:nvSpPr>
          <p:spPr>
            <a:xfrm flipH="false" flipV="false" rot="0">
              <a:off x="0" y="0"/>
              <a:ext cx="1531878" cy="1052576"/>
            </a:xfrm>
            <a:custGeom>
              <a:avLst/>
              <a:gdLst/>
              <a:ahLst/>
              <a:cxnLst/>
              <a:rect r="r" b="b" t="t" l="l"/>
              <a:pathLst>
                <a:path h="1052576" w="1531878">
                  <a:moveTo>
                    <a:pt x="79864" y="0"/>
                  </a:moveTo>
                  <a:lnTo>
                    <a:pt x="1452014" y="0"/>
                  </a:lnTo>
                  <a:cubicBezTo>
                    <a:pt x="1473195" y="0"/>
                    <a:pt x="1493509" y="8414"/>
                    <a:pt x="1508486" y="23392"/>
                  </a:cubicBezTo>
                  <a:cubicBezTo>
                    <a:pt x="1523464" y="38369"/>
                    <a:pt x="1531878" y="58683"/>
                    <a:pt x="1531878" y="79864"/>
                  </a:cubicBezTo>
                  <a:lnTo>
                    <a:pt x="1531878" y="972712"/>
                  </a:lnTo>
                  <a:cubicBezTo>
                    <a:pt x="1531878" y="993893"/>
                    <a:pt x="1523464" y="1014207"/>
                    <a:pt x="1508486" y="1029184"/>
                  </a:cubicBezTo>
                  <a:cubicBezTo>
                    <a:pt x="1493509" y="1044162"/>
                    <a:pt x="1473195" y="1052576"/>
                    <a:pt x="1452014" y="1052576"/>
                  </a:cubicBezTo>
                  <a:lnTo>
                    <a:pt x="79864" y="1052576"/>
                  </a:lnTo>
                  <a:cubicBezTo>
                    <a:pt x="58683" y="1052576"/>
                    <a:pt x="38369" y="1044162"/>
                    <a:pt x="23392" y="1029184"/>
                  </a:cubicBezTo>
                  <a:cubicBezTo>
                    <a:pt x="8414" y="1014207"/>
                    <a:pt x="0" y="993893"/>
                    <a:pt x="0" y="972712"/>
                  </a:cubicBezTo>
                  <a:lnTo>
                    <a:pt x="0" y="79864"/>
                  </a:lnTo>
                  <a:cubicBezTo>
                    <a:pt x="0" y="58683"/>
                    <a:pt x="8414" y="38369"/>
                    <a:pt x="23392" y="23392"/>
                  </a:cubicBezTo>
                  <a:cubicBezTo>
                    <a:pt x="38369" y="8414"/>
                    <a:pt x="58683" y="0"/>
                    <a:pt x="79864" y="0"/>
                  </a:cubicBezTo>
                  <a:close/>
                </a:path>
              </a:pathLst>
            </a:custGeom>
            <a:gradFill rotWithShape="true">
              <a:gsLst>
                <a:gs pos="0">
                  <a:srgbClr val="FFF5CF">
                    <a:alpha val="100000"/>
                  </a:srgbClr>
                </a:gs>
                <a:gs pos="100000">
                  <a:srgbClr val="FFD67A">
                    <a:alpha val="100000"/>
                  </a:srgbClr>
                </a:gs>
              </a:gsLst>
              <a:lin ang="5400000"/>
            </a:gradFill>
          </p:spPr>
        </p:sp>
        <p:sp>
          <p:nvSpPr>
            <p:cNvPr name="TextBox 6" id="6"/>
            <p:cNvSpPr txBox="true"/>
            <p:nvPr/>
          </p:nvSpPr>
          <p:spPr>
            <a:xfrm>
              <a:off x="0" y="-38100"/>
              <a:ext cx="1531878" cy="1090676"/>
            </a:xfrm>
            <a:prstGeom prst="rect">
              <a:avLst/>
            </a:prstGeom>
          </p:spPr>
          <p:txBody>
            <a:bodyPr anchor="ctr" rtlCol="false" tIns="50800" lIns="50800" bIns="50800" rIns="50800"/>
            <a:lstStyle/>
            <a:p>
              <a:pPr algn="ctr">
                <a:lnSpc>
                  <a:spcPts val="2659"/>
                </a:lnSpc>
              </a:pPr>
            </a:p>
          </p:txBody>
        </p:sp>
      </p:grpSp>
      <p:sp>
        <p:nvSpPr>
          <p:cNvPr name="Freeform 7" id="7"/>
          <p:cNvSpPr/>
          <p:nvPr/>
        </p:nvSpPr>
        <p:spPr>
          <a:xfrm flipH="false" flipV="false" rot="0">
            <a:off x="-1865010" y="7415620"/>
            <a:ext cx="7820394" cy="3685360"/>
          </a:xfrm>
          <a:custGeom>
            <a:avLst/>
            <a:gdLst/>
            <a:ahLst/>
            <a:cxnLst/>
            <a:rect r="r" b="b" t="t" l="l"/>
            <a:pathLst>
              <a:path h="3685360" w="7820394">
                <a:moveTo>
                  <a:pt x="0" y="0"/>
                </a:moveTo>
                <a:lnTo>
                  <a:pt x="7820394" y="0"/>
                </a:lnTo>
                <a:lnTo>
                  <a:pt x="7820394" y="3685360"/>
                </a:lnTo>
                <a:lnTo>
                  <a:pt x="0" y="36853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296360" y="9172488"/>
            <a:ext cx="4879332" cy="311057"/>
          </a:xfrm>
          <a:custGeom>
            <a:avLst/>
            <a:gdLst/>
            <a:ahLst/>
            <a:cxnLst/>
            <a:rect r="r" b="b" t="t" l="l"/>
            <a:pathLst>
              <a:path h="311057" w="4879332">
                <a:moveTo>
                  <a:pt x="0" y="0"/>
                </a:moveTo>
                <a:lnTo>
                  <a:pt x="4879333" y="0"/>
                </a:lnTo>
                <a:lnTo>
                  <a:pt x="4879333" y="311058"/>
                </a:lnTo>
                <a:lnTo>
                  <a:pt x="0" y="311058"/>
                </a:lnTo>
                <a:lnTo>
                  <a:pt x="0" y="0"/>
                </a:lnTo>
                <a:close/>
              </a:path>
            </a:pathLst>
          </a:custGeom>
          <a:blipFill>
            <a:blip r:embed="rId4"/>
            <a:stretch>
              <a:fillRect l="0" t="0" r="0" b="0"/>
            </a:stretch>
          </a:blipFill>
        </p:spPr>
      </p:sp>
      <p:grpSp>
        <p:nvGrpSpPr>
          <p:cNvPr name="Group 9" id="9"/>
          <p:cNvGrpSpPr/>
          <p:nvPr/>
        </p:nvGrpSpPr>
        <p:grpSpPr>
          <a:xfrm rot="0">
            <a:off x="827852" y="5261801"/>
            <a:ext cx="5816349" cy="3996499"/>
            <a:chOff x="0" y="0"/>
            <a:chExt cx="1531878" cy="1052576"/>
          </a:xfrm>
        </p:grpSpPr>
        <p:sp>
          <p:nvSpPr>
            <p:cNvPr name="Freeform 10" id="10"/>
            <p:cNvSpPr/>
            <p:nvPr/>
          </p:nvSpPr>
          <p:spPr>
            <a:xfrm flipH="false" flipV="false" rot="0">
              <a:off x="0" y="0"/>
              <a:ext cx="1531878" cy="1052576"/>
            </a:xfrm>
            <a:custGeom>
              <a:avLst/>
              <a:gdLst/>
              <a:ahLst/>
              <a:cxnLst/>
              <a:rect r="r" b="b" t="t" l="l"/>
              <a:pathLst>
                <a:path h="1052576" w="1531878">
                  <a:moveTo>
                    <a:pt x="79864" y="0"/>
                  </a:moveTo>
                  <a:lnTo>
                    <a:pt x="1452014" y="0"/>
                  </a:lnTo>
                  <a:cubicBezTo>
                    <a:pt x="1473195" y="0"/>
                    <a:pt x="1493509" y="8414"/>
                    <a:pt x="1508486" y="23392"/>
                  </a:cubicBezTo>
                  <a:cubicBezTo>
                    <a:pt x="1523464" y="38369"/>
                    <a:pt x="1531878" y="58683"/>
                    <a:pt x="1531878" y="79864"/>
                  </a:cubicBezTo>
                  <a:lnTo>
                    <a:pt x="1531878" y="972712"/>
                  </a:lnTo>
                  <a:cubicBezTo>
                    <a:pt x="1531878" y="993893"/>
                    <a:pt x="1523464" y="1014207"/>
                    <a:pt x="1508486" y="1029184"/>
                  </a:cubicBezTo>
                  <a:cubicBezTo>
                    <a:pt x="1493509" y="1044162"/>
                    <a:pt x="1473195" y="1052576"/>
                    <a:pt x="1452014" y="1052576"/>
                  </a:cubicBezTo>
                  <a:lnTo>
                    <a:pt x="79864" y="1052576"/>
                  </a:lnTo>
                  <a:cubicBezTo>
                    <a:pt x="58683" y="1052576"/>
                    <a:pt x="38369" y="1044162"/>
                    <a:pt x="23392" y="1029184"/>
                  </a:cubicBezTo>
                  <a:cubicBezTo>
                    <a:pt x="8414" y="1014207"/>
                    <a:pt x="0" y="993893"/>
                    <a:pt x="0" y="972712"/>
                  </a:cubicBezTo>
                  <a:lnTo>
                    <a:pt x="0" y="79864"/>
                  </a:lnTo>
                  <a:cubicBezTo>
                    <a:pt x="0" y="58683"/>
                    <a:pt x="8414" y="38369"/>
                    <a:pt x="23392" y="23392"/>
                  </a:cubicBezTo>
                  <a:cubicBezTo>
                    <a:pt x="38369" y="8414"/>
                    <a:pt x="58683" y="0"/>
                    <a:pt x="79864" y="0"/>
                  </a:cubicBezTo>
                  <a:close/>
                </a:path>
              </a:pathLst>
            </a:custGeom>
            <a:gradFill rotWithShape="true">
              <a:gsLst>
                <a:gs pos="0">
                  <a:srgbClr val="FFF5CF">
                    <a:alpha val="100000"/>
                  </a:srgbClr>
                </a:gs>
                <a:gs pos="100000">
                  <a:srgbClr val="FFD67A">
                    <a:alpha val="100000"/>
                  </a:srgbClr>
                </a:gs>
              </a:gsLst>
              <a:lin ang="5400000"/>
            </a:gradFill>
          </p:spPr>
        </p:sp>
        <p:sp>
          <p:nvSpPr>
            <p:cNvPr name="TextBox 11" id="11"/>
            <p:cNvSpPr txBox="true"/>
            <p:nvPr/>
          </p:nvSpPr>
          <p:spPr>
            <a:xfrm>
              <a:off x="0" y="-38100"/>
              <a:ext cx="1531878" cy="1090676"/>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970333" y="1155654"/>
            <a:ext cx="5531387" cy="3742591"/>
            <a:chOff x="0" y="0"/>
            <a:chExt cx="764052" cy="516965"/>
          </a:xfrm>
        </p:grpSpPr>
        <p:sp>
          <p:nvSpPr>
            <p:cNvPr name="Freeform 13" id="13"/>
            <p:cNvSpPr/>
            <p:nvPr/>
          </p:nvSpPr>
          <p:spPr>
            <a:xfrm flipH="false" flipV="false" rot="0">
              <a:off x="0" y="0"/>
              <a:ext cx="764052" cy="516965"/>
            </a:xfrm>
            <a:custGeom>
              <a:avLst/>
              <a:gdLst/>
              <a:ahLst/>
              <a:cxnLst/>
              <a:rect r="r" b="b" t="t" l="l"/>
              <a:pathLst>
                <a:path h="516965" w="764052">
                  <a:moveTo>
                    <a:pt x="67182" y="0"/>
                  </a:moveTo>
                  <a:lnTo>
                    <a:pt x="696870" y="0"/>
                  </a:lnTo>
                  <a:cubicBezTo>
                    <a:pt x="714688" y="0"/>
                    <a:pt x="731776" y="7078"/>
                    <a:pt x="744375" y="19677"/>
                  </a:cubicBezTo>
                  <a:cubicBezTo>
                    <a:pt x="756974" y="32276"/>
                    <a:pt x="764052" y="49365"/>
                    <a:pt x="764052" y="67182"/>
                  </a:cubicBezTo>
                  <a:lnTo>
                    <a:pt x="764052" y="449783"/>
                  </a:lnTo>
                  <a:cubicBezTo>
                    <a:pt x="764052" y="467601"/>
                    <a:pt x="756974" y="484689"/>
                    <a:pt x="744375" y="497288"/>
                  </a:cubicBezTo>
                  <a:cubicBezTo>
                    <a:pt x="731776" y="509887"/>
                    <a:pt x="714688" y="516965"/>
                    <a:pt x="696870" y="516965"/>
                  </a:cubicBezTo>
                  <a:lnTo>
                    <a:pt x="67182" y="516965"/>
                  </a:lnTo>
                  <a:cubicBezTo>
                    <a:pt x="49365" y="516965"/>
                    <a:pt x="32276" y="509887"/>
                    <a:pt x="19677" y="497288"/>
                  </a:cubicBezTo>
                  <a:cubicBezTo>
                    <a:pt x="7078" y="484689"/>
                    <a:pt x="0" y="467601"/>
                    <a:pt x="0" y="449783"/>
                  </a:cubicBezTo>
                  <a:lnTo>
                    <a:pt x="0" y="67182"/>
                  </a:lnTo>
                  <a:cubicBezTo>
                    <a:pt x="0" y="49365"/>
                    <a:pt x="7078" y="32276"/>
                    <a:pt x="19677" y="19677"/>
                  </a:cubicBezTo>
                  <a:cubicBezTo>
                    <a:pt x="32276" y="7078"/>
                    <a:pt x="49365" y="0"/>
                    <a:pt x="67182" y="0"/>
                  </a:cubicBezTo>
                  <a:close/>
                </a:path>
              </a:pathLst>
            </a:custGeom>
            <a:blipFill>
              <a:blip r:embed="rId5"/>
              <a:stretch>
                <a:fillRect l="0" t="-5423" r="0" b="-5423"/>
              </a:stretch>
            </a:blipFill>
            <a:ln w="104775" cap="rnd">
              <a:gradFill>
                <a:gsLst>
                  <a:gs pos="0">
                    <a:srgbClr val="B40000">
                      <a:alpha val="100000"/>
                    </a:srgbClr>
                  </a:gs>
                  <a:gs pos="100000">
                    <a:srgbClr val="520000">
                      <a:alpha val="100000"/>
                    </a:srgbClr>
                  </a:gs>
                </a:gsLst>
                <a:lin ang="5400000"/>
              </a:gradFill>
              <a:prstDash val="solid"/>
              <a:round/>
            </a:ln>
          </p:spPr>
        </p:sp>
      </p:grpSp>
      <p:grpSp>
        <p:nvGrpSpPr>
          <p:cNvPr name="Group 14" id="14"/>
          <p:cNvGrpSpPr/>
          <p:nvPr/>
        </p:nvGrpSpPr>
        <p:grpSpPr>
          <a:xfrm rot="0">
            <a:off x="970333" y="5388755"/>
            <a:ext cx="5531387" cy="3742591"/>
            <a:chOff x="0" y="0"/>
            <a:chExt cx="764052" cy="516965"/>
          </a:xfrm>
        </p:grpSpPr>
        <p:sp>
          <p:nvSpPr>
            <p:cNvPr name="Freeform 15" id="15"/>
            <p:cNvSpPr/>
            <p:nvPr/>
          </p:nvSpPr>
          <p:spPr>
            <a:xfrm flipH="false" flipV="false" rot="0">
              <a:off x="0" y="0"/>
              <a:ext cx="764052" cy="516965"/>
            </a:xfrm>
            <a:custGeom>
              <a:avLst/>
              <a:gdLst/>
              <a:ahLst/>
              <a:cxnLst/>
              <a:rect r="r" b="b" t="t" l="l"/>
              <a:pathLst>
                <a:path h="516965" w="764052">
                  <a:moveTo>
                    <a:pt x="67182" y="0"/>
                  </a:moveTo>
                  <a:lnTo>
                    <a:pt x="696870" y="0"/>
                  </a:lnTo>
                  <a:cubicBezTo>
                    <a:pt x="714688" y="0"/>
                    <a:pt x="731776" y="7078"/>
                    <a:pt x="744375" y="19677"/>
                  </a:cubicBezTo>
                  <a:cubicBezTo>
                    <a:pt x="756974" y="32276"/>
                    <a:pt x="764052" y="49365"/>
                    <a:pt x="764052" y="67182"/>
                  </a:cubicBezTo>
                  <a:lnTo>
                    <a:pt x="764052" y="449783"/>
                  </a:lnTo>
                  <a:cubicBezTo>
                    <a:pt x="764052" y="467601"/>
                    <a:pt x="756974" y="484689"/>
                    <a:pt x="744375" y="497288"/>
                  </a:cubicBezTo>
                  <a:cubicBezTo>
                    <a:pt x="731776" y="509887"/>
                    <a:pt x="714688" y="516965"/>
                    <a:pt x="696870" y="516965"/>
                  </a:cubicBezTo>
                  <a:lnTo>
                    <a:pt x="67182" y="516965"/>
                  </a:lnTo>
                  <a:cubicBezTo>
                    <a:pt x="49365" y="516965"/>
                    <a:pt x="32276" y="509887"/>
                    <a:pt x="19677" y="497288"/>
                  </a:cubicBezTo>
                  <a:cubicBezTo>
                    <a:pt x="7078" y="484689"/>
                    <a:pt x="0" y="467601"/>
                    <a:pt x="0" y="449783"/>
                  </a:cubicBezTo>
                  <a:lnTo>
                    <a:pt x="0" y="67182"/>
                  </a:lnTo>
                  <a:cubicBezTo>
                    <a:pt x="0" y="49365"/>
                    <a:pt x="7078" y="32276"/>
                    <a:pt x="19677" y="19677"/>
                  </a:cubicBezTo>
                  <a:cubicBezTo>
                    <a:pt x="32276" y="7078"/>
                    <a:pt x="49365" y="0"/>
                    <a:pt x="67182" y="0"/>
                  </a:cubicBezTo>
                  <a:close/>
                </a:path>
              </a:pathLst>
            </a:custGeom>
            <a:blipFill>
              <a:blip r:embed="rId6"/>
              <a:stretch>
                <a:fillRect l="-28796" t="-37058" r="-16130" b="-5090"/>
              </a:stretch>
            </a:blipFill>
            <a:ln w="104775" cap="rnd">
              <a:gradFill>
                <a:gsLst>
                  <a:gs pos="0">
                    <a:srgbClr val="B40000">
                      <a:alpha val="100000"/>
                    </a:srgbClr>
                  </a:gs>
                  <a:gs pos="100000">
                    <a:srgbClr val="520000">
                      <a:alpha val="100000"/>
                    </a:srgbClr>
                  </a:gs>
                </a:gsLst>
                <a:lin ang="5400000"/>
              </a:gradFill>
              <a:prstDash val="solid"/>
              <a:round/>
            </a:ln>
          </p:spPr>
        </p:sp>
      </p:grpSp>
      <p:sp>
        <p:nvSpPr>
          <p:cNvPr name="Freeform 16" id="16"/>
          <p:cNvSpPr/>
          <p:nvPr/>
        </p:nvSpPr>
        <p:spPr>
          <a:xfrm flipH="false" flipV="false" rot="0">
            <a:off x="16138192" y="1692181"/>
            <a:ext cx="2636873" cy="2050168"/>
          </a:xfrm>
          <a:custGeom>
            <a:avLst/>
            <a:gdLst/>
            <a:ahLst/>
            <a:cxnLst/>
            <a:rect r="r" b="b" t="t" l="l"/>
            <a:pathLst>
              <a:path h="2050168" w="2636873">
                <a:moveTo>
                  <a:pt x="0" y="0"/>
                </a:moveTo>
                <a:lnTo>
                  <a:pt x="2636873" y="0"/>
                </a:lnTo>
                <a:lnTo>
                  <a:pt x="2636873" y="2050169"/>
                </a:lnTo>
                <a:lnTo>
                  <a:pt x="0" y="2050169"/>
                </a:lnTo>
                <a:lnTo>
                  <a:pt x="0" y="0"/>
                </a:lnTo>
                <a:close/>
              </a:path>
            </a:pathLst>
          </a:custGeom>
          <a:blipFill>
            <a:blip r:embed="rId7"/>
            <a:stretch>
              <a:fillRect l="0" t="0" r="0" b="0"/>
            </a:stretch>
          </a:blipFill>
        </p:spPr>
      </p:sp>
      <p:sp>
        <p:nvSpPr>
          <p:cNvPr name="Freeform 17" id="17"/>
          <p:cNvSpPr/>
          <p:nvPr/>
        </p:nvSpPr>
        <p:spPr>
          <a:xfrm flipH="false" flipV="false" rot="0">
            <a:off x="14029252" y="0"/>
            <a:ext cx="1893780" cy="1472414"/>
          </a:xfrm>
          <a:custGeom>
            <a:avLst/>
            <a:gdLst/>
            <a:ahLst/>
            <a:cxnLst/>
            <a:rect r="r" b="b" t="t" l="l"/>
            <a:pathLst>
              <a:path h="1472414" w="1893780">
                <a:moveTo>
                  <a:pt x="0" y="0"/>
                </a:moveTo>
                <a:lnTo>
                  <a:pt x="1893780" y="0"/>
                </a:lnTo>
                <a:lnTo>
                  <a:pt x="1893780" y="1472414"/>
                </a:lnTo>
                <a:lnTo>
                  <a:pt x="0" y="1472414"/>
                </a:lnTo>
                <a:lnTo>
                  <a:pt x="0" y="0"/>
                </a:lnTo>
                <a:close/>
              </a:path>
            </a:pathLst>
          </a:custGeom>
          <a:blipFill>
            <a:blip r:embed="rId7"/>
            <a:stretch>
              <a:fillRect l="0" t="0" r="0" b="0"/>
            </a:stretch>
          </a:blipFill>
        </p:spPr>
      </p:sp>
      <p:sp>
        <p:nvSpPr>
          <p:cNvPr name="TextBox 18" id="18"/>
          <p:cNvSpPr txBox="true"/>
          <p:nvPr/>
        </p:nvSpPr>
        <p:spPr>
          <a:xfrm rot="0">
            <a:off x="7662225" y="895350"/>
            <a:ext cx="10870666" cy="1161439"/>
          </a:xfrm>
          <a:prstGeom prst="rect">
            <a:avLst/>
          </a:prstGeom>
        </p:spPr>
        <p:txBody>
          <a:bodyPr anchor="t" rtlCol="false" tIns="0" lIns="0" bIns="0" rIns="0">
            <a:spAutoFit/>
          </a:bodyPr>
          <a:lstStyle/>
          <a:p>
            <a:pPr algn="l">
              <a:lnSpc>
                <a:spcPts val="9480"/>
              </a:lnSpc>
              <a:spcBef>
                <a:spcPct val="0"/>
              </a:spcBef>
            </a:pPr>
            <a:r>
              <a:rPr lang="en-US" b="true" sz="6771">
                <a:solidFill>
                  <a:srgbClr val="FDE8AC"/>
                </a:solidFill>
                <a:latin typeface="Bricolage Grotesque Ultra-Bold"/>
                <a:ea typeface="Bricolage Grotesque Ultra-Bold"/>
                <a:cs typeface="Bricolage Grotesque Ultra-Bold"/>
                <a:sym typeface="Bricolage Grotesque Ultra-Bold"/>
              </a:rPr>
              <a:t>LINH SỐ THƯỢNG LƯU</a:t>
            </a:r>
          </a:p>
        </p:txBody>
      </p:sp>
      <p:sp>
        <p:nvSpPr>
          <p:cNvPr name="TextBox 19" id="19"/>
          <p:cNvSpPr txBox="true"/>
          <p:nvPr/>
        </p:nvSpPr>
        <p:spPr>
          <a:xfrm rot="0">
            <a:off x="7662225" y="2676787"/>
            <a:ext cx="9597075" cy="6715125"/>
          </a:xfrm>
          <a:prstGeom prst="rect">
            <a:avLst/>
          </a:prstGeom>
        </p:spPr>
        <p:txBody>
          <a:bodyPr anchor="t" rtlCol="false" tIns="0" lIns="0" bIns="0" rIns="0">
            <a:spAutoFit/>
          </a:bodyPr>
          <a:lstStyle/>
          <a:p>
            <a:pPr algn="just">
              <a:lnSpc>
                <a:spcPts val="3356"/>
              </a:lnSpc>
            </a:pPr>
            <a:r>
              <a:rPr lang="en-US" sz="2797" spc="-27">
                <a:solidFill>
                  <a:srgbClr val="FFFFFF"/>
                </a:solidFill>
                <a:latin typeface="Public Sans"/>
                <a:ea typeface="Public Sans"/>
                <a:cs typeface="Public Sans"/>
                <a:sym typeface="Public Sans"/>
              </a:rPr>
              <a:t>Sim Linh Số Thượng Lưu là sản phẩm đặc biệt của Kim Tâm Cát, ra đời từ năm 2021.</a:t>
            </a:r>
          </a:p>
          <a:p>
            <a:pPr algn="just">
              <a:lnSpc>
                <a:spcPts val="3356"/>
              </a:lnSpc>
            </a:pPr>
          </a:p>
          <a:p>
            <a:pPr algn="just">
              <a:lnSpc>
                <a:spcPts val="3356"/>
              </a:lnSpc>
            </a:pPr>
            <a:r>
              <a:rPr lang="en-US" sz="2797" spc="-27">
                <a:solidFill>
                  <a:srgbClr val="FFFFFF"/>
                </a:solidFill>
                <a:latin typeface="Public Sans"/>
                <a:ea typeface="Public Sans"/>
                <a:cs typeface="Public Sans"/>
                <a:sym typeface="Public Sans"/>
              </a:rPr>
              <a:t>Áp dụng phương pháp luận Linh Số Bát Pháp để luận giải chi tiết chiếc sim điện thoại bạn đang dùng nó ảnh hưởng như thế nào đến quá khứ đến hiện tại có thể cả tương lại của bạn</a:t>
            </a:r>
          </a:p>
          <a:p>
            <a:pPr algn="just">
              <a:lnSpc>
                <a:spcPts val="3356"/>
              </a:lnSpc>
            </a:pPr>
          </a:p>
          <a:p>
            <a:pPr algn="just">
              <a:lnSpc>
                <a:spcPts val="3356"/>
              </a:lnSpc>
            </a:pPr>
            <a:r>
              <a:rPr lang="en-US" sz="2797" spc="-27">
                <a:solidFill>
                  <a:srgbClr val="FFFFFF"/>
                </a:solidFill>
                <a:latin typeface="Public Sans"/>
                <a:ea typeface="Public Sans"/>
                <a:cs typeface="Public Sans"/>
                <a:sym typeface="Public Sans"/>
              </a:rPr>
              <a:t>Phương pháp luận dựa trên nguyên lý và thực nghiệm qua hàng nghìn ca luận sim giúp thiết kế cho bạn được một chiếc sim trợ mệnh, không chỉ là một chiếc sim bình thường mà còn giúp cho người sử dụng một nguồn năng lượng mới giúp thay đổi cuộc sống của chủ sim</a:t>
            </a:r>
          </a:p>
          <a:p>
            <a:pPr algn="just">
              <a:lnSpc>
                <a:spcPts val="3356"/>
              </a:lnSpc>
            </a:pPr>
          </a:p>
          <a:p>
            <a:pPr algn="just">
              <a:lnSpc>
                <a:spcPts val="3356"/>
              </a:lnSpc>
            </a:pPr>
            <a:r>
              <a:rPr lang="en-US" b="true" sz="2797" spc="-27">
                <a:solidFill>
                  <a:srgbClr val="FFFFFF"/>
                </a:solidFill>
                <a:latin typeface="Public Sans Bold"/>
                <a:ea typeface="Public Sans Bold"/>
                <a:cs typeface="Public Sans Bold"/>
                <a:sym typeface="Public Sans Bold"/>
              </a:rPr>
              <a:t>Linh số nước ngoài: thiết kế số điện thoại cho khách hàng ngoài nước</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B40000">
                <a:alpha val="100000"/>
              </a:srgbClr>
            </a:gs>
            <a:gs pos="100000">
              <a:srgbClr val="520000">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Freeform 2" id="2"/>
          <p:cNvSpPr/>
          <p:nvPr/>
        </p:nvSpPr>
        <p:spPr>
          <a:xfrm flipH="false" flipV="false" rot="0">
            <a:off x="1146778" y="7566806"/>
            <a:ext cx="7820394" cy="3685360"/>
          </a:xfrm>
          <a:custGeom>
            <a:avLst/>
            <a:gdLst/>
            <a:ahLst/>
            <a:cxnLst/>
            <a:rect r="r" b="b" t="t" l="l"/>
            <a:pathLst>
              <a:path h="3685360" w="7820394">
                <a:moveTo>
                  <a:pt x="0" y="0"/>
                </a:moveTo>
                <a:lnTo>
                  <a:pt x="7820393" y="0"/>
                </a:lnTo>
                <a:lnTo>
                  <a:pt x="7820393" y="3685361"/>
                </a:lnTo>
                <a:lnTo>
                  <a:pt x="0" y="36853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43921" y="9213625"/>
            <a:ext cx="6396872" cy="407801"/>
          </a:xfrm>
          <a:custGeom>
            <a:avLst/>
            <a:gdLst/>
            <a:ahLst/>
            <a:cxnLst/>
            <a:rect r="r" b="b" t="t" l="l"/>
            <a:pathLst>
              <a:path h="407801" w="6396872">
                <a:moveTo>
                  <a:pt x="0" y="0"/>
                </a:moveTo>
                <a:lnTo>
                  <a:pt x="6396872" y="0"/>
                </a:lnTo>
                <a:lnTo>
                  <a:pt x="6396872" y="407801"/>
                </a:lnTo>
                <a:lnTo>
                  <a:pt x="0" y="407801"/>
                </a:lnTo>
                <a:lnTo>
                  <a:pt x="0" y="0"/>
                </a:lnTo>
                <a:close/>
              </a:path>
            </a:pathLst>
          </a:custGeom>
          <a:blipFill>
            <a:blip r:embed="rId4"/>
            <a:stretch>
              <a:fillRect l="0" t="0" r="0" b="0"/>
            </a:stretch>
          </a:blipFill>
        </p:spPr>
      </p:sp>
      <p:sp>
        <p:nvSpPr>
          <p:cNvPr name="Freeform 4" id="4"/>
          <p:cNvSpPr/>
          <p:nvPr/>
        </p:nvSpPr>
        <p:spPr>
          <a:xfrm flipH="false" flipV="false" rot="0">
            <a:off x="843921" y="4920019"/>
            <a:ext cx="6396872" cy="407801"/>
          </a:xfrm>
          <a:custGeom>
            <a:avLst/>
            <a:gdLst/>
            <a:ahLst/>
            <a:cxnLst/>
            <a:rect r="r" b="b" t="t" l="l"/>
            <a:pathLst>
              <a:path h="407801" w="6396872">
                <a:moveTo>
                  <a:pt x="0" y="0"/>
                </a:moveTo>
                <a:lnTo>
                  <a:pt x="6396872" y="0"/>
                </a:lnTo>
                <a:lnTo>
                  <a:pt x="6396872" y="407800"/>
                </a:lnTo>
                <a:lnTo>
                  <a:pt x="0" y="407800"/>
                </a:lnTo>
                <a:lnTo>
                  <a:pt x="0" y="0"/>
                </a:lnTo>
                <a:close/>
              </a:path>
            </a:pathLst>
          </a:custGeom>
          <a:blipFill>
            <a:blip r:embed="rId4"/>
            <a:stretch>
              <a:fillRect l="0" t="0" r="0" b="0"/>
            </a:stretch>
          </a:blipFill>
        </p:spPr>
      </p:sp>
      <p:grpSp>
        <p:nvGrpSpPr>
          <p:cNvPr name="Group 5" id="5"/>
          <p:cNvGrpSpPr/>
          <p:nvPr/>
        </p:nvGrpSpPr>
        <p:grpSpPr>
          <a:xfrm rot="0">
            <a:off x="427423" y="5327819"/>
            <a:ext cx="7125376" cy="3930481"/>
            <a:chOff x="0" y="0"/>
            <a:chExt cx="2509832" cy="1384467"/>
          </a:xfrm>
        </p:grpSpPr>
        <p:sp>
          <p:nvSpPr>
            <p:cNvPr name="Freeform 6" id="6"/>
            <p:cNvSpPr/>
            <p:nvPr/>
          </p:nvSpPr>
          <p:spPr>
            <a:xfrm flipH="false" flipV="false" rot="0">
              <a:off x="0" y="0"/>
              <a:ext cx="2509831" cy="1384467"/>
            </a:xfrm>
            <a:custGeom>
              <a:avLst/>
              <a:gdLst/>
              <a:ahLst/>
              <a:cxnLst/>
              <a:rect r="r" b="b" t="t" l="l"/>
              <a:pathLst>
                <a:path h="1384467" w="2509831">
                  <a:moveTo>
                    <a:pt x="61932" y="0"/>
                  </a:moveTo>
                  <a:lnTo>
                    <a:pt x="2447899" y="0"/>
                  </a:lnTo>
                  <a:cubicBezTo>
                    <a:pt x="2464325" y="0"/>
                    <a:pt x="2480077" y="6525"/>
                    <a:pt x="2491692" y="18139"/>
                  </a:cubicBezTo>
                  <a:cubicBezTo>
                    <a:pt x="2503307" y="29754"/>
                    <a:pt x="2509831" y="45507"/>
                    <a:pt x="2509831" y="61932"/>
                  </a:cubicBezTo>
                  <a:lnTo>
                    <a:pt x="2509831" y="1322535"/>
                  </a:lnTo>
                  <a:cubicBezTo>
                    <a:pt x="2509831" y="1338960"/>
                    <a:pt x="2503307" y="1354713"/>
                    <a:pt x="2491692" y="1366327"/>
                  </a:cubicBezTo>
                  <a:cubicBezTo>
                    <a:pt x="2480077" y="1377942"/>
                    <a:pt x="2464325" y="1384467"/>
                    <a:pt x="2447899" y="1384467"/>
                  </a:cubicBezTo>
                  <a:lnTo>
                    <a:pt x="61932" y="1384467"/>
                  </a:lnTo>
                  <a:cubicBezTo>
                    <a:pt x="45507" y="1384467"/>
                    <a:pt x="29754" y="1377942"/>
                    <a:pt x="18139" y="1366327"/>
                  </a:cubicBezTo>
                  <a:cubicBezTo>
                    <a:pt x="6525" y="1354713"/>
                    <a:pt x="0" y="1338960"/>
                    <a:pt x="0" y="1322535"/>
                  </a:cubicBezTo>
                  <a:lnTo>
                    <a:pt x="0" y="61932"/>
                  </a:lnTo>
                  <a:cubicBezTo>
                    <a:pt x="0" y="45507"/>
                    <a:pt x="6525" y="29754"/>
                    <a:pt x="18139" y="18139"/>
                  </a:cubicBezTo>
                  <a:cubicBezTo>
                    <a:pt x="29754" y="6525"/>
                    <a:pt x="45507" y="0"/>
                    <a:pt x="61932" y="0"/>
                  </a:cubicBezTo>
                  <a:close/>
                </a:path>
              </a:pathLst>
            </a:custGeom>
            <a:gradFill rotWithShape="true">
              <a:gsLst>
                <a:gs pos="0">
                  <a:srgbClr val="FFF5CF">
                    <a:alpha val="100000"/>
                  </a:srgbClr>
                </a:gs>
                <a:gs pos="100000">
                  <a:srgbClr val="FFD67A">
                    <a:alpha val="100000"/>
                  </a:srgbClr>
                </a:gs>
              </a:gsLst>
              <a:lin ang="5400000"/>
            </a:gradFill>
          </p:spPr>
        </p:sp>
        <p:sp>
          <p:nvSpPr>
            <p:cNvPr name="TextBox 7" id="7"/>
            <p:cNvSpPr txBox="true"/>
            <p:nvPr/>
          </p:nvSpPr>
          <p:spPr>
            <a:xfrm>
              <a:off x="0" y="-38100"/>
              <a:ext cx="2509832" cy="1422567"/>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2468556" y="-2319440"/>
            <a:ext cx="7820394" cy="3685360"/>
          </a:xfrm>
          <a:custGeom>
            <a:avLst/>
            <a:gdLst/>
            <a:ahLst/>
            <a:cxnLst/>
            <a:rect r="r" b="b" t="t" l="l"/>
            <a:pathLst>
              <a:path h="3685360" w="7820394">
                <a:moveTo>
                  <a:pt x="0" y="0"/>
                </a:moveTo>
                <a:lnTo>
                  <a:pt x="7820393" y="0"/>
                </a:lnTo>
                <a:lnTo>
                  <a:pt x="7820393" y="3685360"/>
                </a:lnTo>
                <a:lnTo>
                  <a:pt x="0" y="36853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9" id="9"/>
          <p:cNvGrpSpPr/>
          <p:nvPr/>
        </p:nvGrpSpPr>
        <p:grpSpPr>
          <a:xfrm rot="0">
            <a:off x="427423" y="1028700"/>
            <a:ext cx="7125376" cy="3930481"/>
            <a:chOff x="0" y="0"/>
            <a:chExt cx="2509832" cy="1384467"/>
          </a:xfrm>
        </p:grpSpPr>
        <p:sp>
          <p:nvSpPr>
            <p:cNvPr name="Freeform 10" id="10"/>
            <p:cNvSpPr/>
            <p:nvPr/>
          </p:nvSpPr>
          <p:spPr>
            <a:xfrm flipH="false" flipV="false" rot="0">
              <a:off x="0" y="0"/>
              <a:ext cx="2509831" cy="1384467"/>
            </a:xfrm>
            <a:custGeom>
              <a:avLst/>
              <a:gdLst/>
              <a:ahLst/>
              <a:cxnLst/>
              <a:rect r="r" b="b" t="t" l="l"/>
              <a:pathLst>
                <a:path h="1384467" w="2509831">
                  <a:moveTo>
                    <a:pt x="61932" y="0"/>
                  </a:moveTo>
                  <a:lnTo>
                    <a:pt x="2447899" y="0"/>
                  </a:lnTo>
                  <a:cubicBezTo>
                    <a:pt x="2464325" y="0"/>
                    <a:pt x="2480077" y="6525"/>
                    <a:pt x="2491692" y="18139"/>
                  </a:cubicBezTo>
                  <a:cubicBezTo>
                    <a:pt x="2503307" y="29754"/>
                    <a:pt x="2509831" y="45507"/>
                    <a:pt x="2509831" y="61932"/>
                  </a:cubicBezTo>
                  <a:lnTo>
                    <a:pt x="2509831" y="1322535"/>
                  </a:lnTo>
                  <a:cubicBezTo>
                    <a:pt x="2509831" y="1338960"/>
                    <a:pt x="2503307" y="1354713"/>
                    <a:pt x="2491692" y="1366327"/>
                  </a:cubicBezTo>
                  <a:cubicBezTo>
                    <a:pt x="2480077" y="1377942"/>
                    <a:pt x="2464325" y="1384467"/>
                    <a:pt x="2447899" y="1384467"/>
                  </a:cubicBezTo>
                  <a:lnTo>
                    <a:pt x="61932" y="1384467"/>
                  </a:lnTo>
                  <a:cubicBezTo>
                    <a:pt x="45507" y="1384467"/>
                    <a:pt x="29754" y="1377942"/>
                    <a:pt x="18139" y="1366327"/>
                  </a:cubicBezTo>
                  <a:cubicBezTo>
                    <a:pt x="6525" y="1354713"/>
                    <a:pt x="0" y="1338960"/>
                    <a:pt x="0" y="1322535"/>
                  </a:cubicBezTo>
                  <a:lnTo>
                    <a:pt x="0" y="61932"/>
                  </a:lnTo>
                  <a:cubicBezTo>
                    <a:pt x="0" y="45507"/>
                    <a:pt x="6525" y="29754"/>
                    <a:pt x="18139" y="18139"/>
                  </a:cubicBezTo>
                  <a:cubicBezTo>
                    <a:pt x="29754" y="6525"/>
                    <a:pt x="45507" y="0"/>
                    <a:pt x="61932" y="0"/>
                  </a:cubicBezTo>
                  <a:close/>
                </a:path>
              </a:pathLst>
            </a:custGeom>
            <a:gradFill rotWithShape="true">
              <a:gsLst>
                <a:gs pos="0">
                  <a:srgbClr val="FFF5CF">
                    <a:alpha val="100000"/>
                  </a:srgbClr>
                </a:gs>
                <a:gs pos="100000">
                  <a:srgbClr val="FFD67A">
                    <a:alpha val="100000"/>
                  </a:srgbClr>
                </a:gs>
              </a:gsLst>
              <a:lin ang="5400000"/>
            </a:gradFill>
          </p:spPr>
        </p:sp>
        <p:sp>
          <p:nvSpPr>
            <p:cNvPr name="TextBox 11" id="11"/>
            <p:cNvSpPr txBox="true"/>
            <p:nvPr/>
          </p:nvSpPr>
          <p:spPr>
            <a:xfrm>
              <a:off x="0" y="-38100"/>
              <a:ext cx="2509832" cy="1422567"/>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656774" y="5490405"/>
            <a:ext cx="6737782" cy="3605310"/>
            <a:chOff x="0" y="0"/>
            <a:chExt cx="1244712" cy="666031"/>
          </a:xfrm>
        </p:grpSpPr>
        <p:sp>
          <p:nvSpPr>
            <p:cNvPr name="Freeform 13" id="13"/>
            <p:cNvSpPr/>
            <p:nvPr/>
          </p:nvSpPr>
          <p:spPr>
            <a:xfrm flipH="false" flipV="false" rot="0">
              <a:off x="0" y="0"/>
              <a:ext cx="1244712" cy="666031"/>
            </a:xfrm>
            <a:custGeom>
              <a:avLst/>
              <a:gdLst/>
              <a:ahLst/>
              <a:cxnLst/>
              <a:rect r="r" b="b" t="t" l="l"/>
              <a:pathLst>
                <a:path h="666031" w="1244712">
                  <a:moveTo>
                    <a:pt x="51706" y="0"/>
                  </a:moveTo>
                  <a:lnTo>
                    <a:pt x="1193006" y="0"/>
                  </a:lnTo>
                  <a:cubicBezTo>
                    <a:pt x="1206719" y="0"/>
                    <a:pt x="1219871" y="5448"/>
                    <a:pt x="1229568" y="15144"/>
                  </a:cubicBezTo>
                  <a:cubicBezTo>
                    <a:pt x="1239265" y="24841"/>
                    <a:pt x="1244712" y="37993"/>
                    <a:pt x="1244712" y="51706"/>
                  </a:cubicBezTo>
                  <a:lnTo>
                    <a:pt x="1244712" y="614325"/>
                  </a:lnTo>
                  <a:cubicBezTo>
                    <a:pt x="1244712" y="628038"/>
                    <a:pt x="1239265" y="641190"/>
                    <a:pt x="1229568" y="650887"/>
                  </a:cubicBezTo>
                  <a:cubicBezTo>
                    <a:pt x="1219871" y="660584"/>
                    <a:pt x="1206719" y="666031"/>
                    <a:pt x="1193006" y="666031"/>
                  </a:cubicBezTo>
                  <a:lnTo>
                    <a:pt x="51706" y="666031"/>
                  </a:lnTo>
                  <a:cubicBezTo>
                    <a:pt x="37993" y="666031"/>
                    <a:pt x="24841" y="660584"/>
                    <a:pt x="15144" y="650887"/>
                  </a:cubicBezTo>
                  <a:cubicBezTo>
                    <a:pt x="5448" y="641190"/>
                    <a:pt x="0" y="628038"/>
                    <a:pt x="0" y="614325"/>
                  </a:cubicBezTo>
                  <a:lnTo>
                    <a:pt x="0" y="51706"/>
                  </a:lnTo>
                  <a:cubicBezTo>
                    <a:pt x="0" y="37993"/>
                    <a:pt x="5448" y="24841"/>
                    <a:pt x="15144" y="15144"/>
                  </a:cubicBezTo>
                  <a:cubicBezTo>
                    <a:pt x="24841" y="5448"/>
                    <a:pt x="37993" y="0"/>
                    <a:pt x="51706" y="0"/>
                  </a:cubicBezTo>
                  <a:close/>
                </a:path>
              </a:pathLst>
            </a:custGeom>
            <a:blipFill>
              <a:blip r:embed="rId5"/>
              <a:stretch>
                <a:fillRect l="-35662" t="-123122" r="-47321" b="-4443"/>
              </a:stretch>
            </a:blipFill>
            <a:ln w="104775" cap="rnd">
              <a:gradFill>
                <a:gsLst>
                  <a:gs pos="0">
                    <a:srgbClr val="B40000">
                      <a:alpha val="100000"/>
                    </a:srgbClr>
                  </a:gs>
                  <a:gs pos="100000">
                    <a:srgbClr val="520000">
                      <a:alpha val="100000"/>
                    </a:srgbClr>
                  </a:gs>
                </a:gsLst>
                <a:lin ang="5400000"/>
              </a:gradFill>
              <a:prstDash val="solid"/>
              <a:round/>
            </a:ln>
          </p:spPr>
        </p:sp>
      </p:grpSp>
      <p:grpSp>
        <p:nvGrpSpPr>
          <p:cNvPr name="Group 14" id="14"/>
          <p:cNvGrpSpPr/>
          <p:nvPr/>
        </p:nvGrpSpPr>
        <p:grpSpPr>
          <a:xfrm rot="0">
            <a:off x="656774" y="1191285"/>
            <a:ext cx="6737782" cy="3605310"/>
            <a:chOff x="0" y="0"/>
            <a:chExt cx="1244712" cy="666031"/>
          </a:xfrm>
        </p:grpSpPr>
        <p:sp>
          <p:nvSpPr>
            <p:cNvPr name="Freeform 15" id="15"/>
            <p:cNvSpPr/>
            <p:nvPr/>
          </p:nvSpPr>
          <p:spPr>
            <a:xfrm flipH="false" flipV="false" rot="0">
              <a:off x="0" y="0"/>
              <a:ext cx="1244712" cy="666031"/>
            </a:xfrm>
            <a:custGeom>
              <a:avLst/>
              <a:gdLst/>
              <a:ahLst/>
              <a:cxnLst/>
              <a:rect r="r" b="b" t="t" l="l"/>
              <a:pathLst>
                <a:path h="666031" w="1244712">
                  <a:moveTo>
                    <a:pt x="51706" y="0"/>
                  </a:moveTo>
                  <a:lnTo>
                    <a:pt x="1193006" y="0"/>
                  </a:lnTo>
                  <a:cubicBezTo>
                    <a:pt x="1206719" y="0"/>
                    <a:pt x="1219871" y="5448"/>
                    <a:pt x="1229568" y="15144"/>
                  </a:cubicBezTo>
                  <a:cubicBezTo>
                    <a:pt x="1239265" y="24841"/>
                    <a:pt x="1244712" y="37993"/>
                    <a:pt x="1244712" y="51706"/>
                  </a:cubicBezTo>
                  <a:lnTo>
                    <a:pt x="1244712" y="614325"/>
                  </a:lnTo>
                  <a:cubicBezTo>
                    <a:pt x="1244712" y="628038"/>
                    <a:pt x="1239265" y="641190"/>
                    <a:pt x="1229568" y="650887"/>
                  </a:cubicBezTo>
                  <a:cubicBezTo>
                    <a:pt x="1219871" y="660584"/>
                    <a:pt x="1206719" y="666031"/>
                    <a:pt x="1193006" y="666031"/>
                  </a:cubicBezTo>
                  <a:lnTo>
                    <a:pt x="51706" y="666031"/>
                  </a:lnTo>
                  <a:cubicBezTo>
                    <a:pt x="37993" y="666031"/>
                    <a:pt x="24841" y="660584"/>
                    <a:pt x="15144" y="650887"/>
                  </a:cubicBezTo>
                  <a:cubicBezTo>
                    <a:pt x="5448" y="641190"/>
                    <a:pt x="0" y="628038"/>
                    <a:pt x="0" y="614325"/>
                  </a:cubicBezTo>
                  <a:lnTo>
                    <a:pt x="0" y="51706"/>
                  </a:lnTo>
                  <a:cubicBezTo>
                    <a:pt x="0" y="37993"/>
                    <a:pt x="5448" y="24841"/>
                    <a:pt x="15144" y="15144"/>
                  </a:cubicBezTo>
                  <a:cubicBezTo>
                    <a:pt x="24841" y="5448"/>
                    <a:pt x="37993" y="0"/>
                    <a:pt x="51706" y="0"/>
                  </a:cubicBezTo>
                  <a:close/>
                </a:path>
              </a:pathLst>
            </a:custGeom>
            <a:blipFill>
              <a:blip r:embed="rId6"/>
              <a:stretch>
                <a:fillRect l="-56585" t="-96770" r="-60022" b="-72609"/>
              </a:stretch>
            </a:blipFill>
            <a:ln w="104775" cap="rnd">
              <a:gradFill>
                <a:gsLst>
                  <a:gs pos="0">
                    <a:srgbClr val="B40000">
                      <a:alpha val="100000"/>
                    </a:srgbClr>
                  </a:gs>
                  <a:gs pos="100000">
                    <a:srgbClr val="520000">
                      <a:alpha val="100000"/>
                    </a:srgbClr>
                  </a:gs>
                </a:gsLst>
                <a:lin ang="5400000"/>
              </a:gradFill>
              <a:prstDash val="solid"/>
              <a:round/>
            </a:ln>
          </p:spPr>
        </p:sp>
      </p:grpSp>
      <p:sp>
        <p:nvSpPr>
          <p:cNvPr name="Freeform 16" id="16"/>
          <p:cNvSpPr/>
          <p:nvPr/>
        </p:nvSpPr>
        <p:spPr>
          <a:xfrm flipH="true" flipV="true" rot="-758257">
            <a:off x="11746859" y="-1461072"/>
            <a:ext cx="7417045" cy="6397201"/>
          </a:xfrm>
          <a:custGeom>
            <a:avLst/>
            <a:gdLst/>
            <a:ahLst/>
            <a:cxnLst/>
            <a:rect r="r" b="b" t="t" l="l"/>
            <a:pathLst>
              <a:path h="6397201" w="7417045">
                <a:moveTo>
                  <a:pt x="7417045" y="6397201"/>
                </a:moveTo>
                <a:lnTo>
                  <a:pt x="0" y="6397201"/>
                </a:lnTo>
                <a:lnTo>
                  <a:pt x="0" y="0"/>
                </a:lnTo>
                <a:lnTo>
                  <a:pt x="7417045" y="0"/>
                </a:lnTo>
                <a:lnTo>
                  <a:pt x="7417045" y="6397201"/>
                </a:lnTo>
                <a:close/>
              </a:path>
            </a:pathLst>
          </a:custGeom>
          <a:blipFill>
            <a:blip r:embed="rId7">
              <a:alphaModFix amt="27000"/>
            </a:blip>
            <a:stretch>
              <a:fillRect l="0" t="0" r="0" b="0"/>
            </a:stretch>
          </a:blipFill>
        </p:spPr>
      </p:sp>
      <p:sp>
        <p:nvSpPr>
          <p:cNvPr name="Freeform 17" id="17"/>
          <p:cNvSpPr/>
          <p:nvPr/>
        </p:nvSpPr>
        <p:spPr>
          <a:xfrm flipH="true" flipV="false" rot="785830">
            <a:off x="11113011" y="5645026"/>
            <a:ext cx="7417045" cy="6397201"/>
          </a:xfrm>
          <a:custGeom>
            <a:avLst/>
            <a:gdLst/>
            <a:ahLst/>
            <a:cxnLst/>
            <a:rect r="r" b="b" t="t" l="l"/>
            <a:pathLst>
              <a:path h="6397201" w="7417045">
                <a:moveTo>
                  <a:pt x="7417045" y="0"/>
                </a:moveTo>
                <a:lnTo>
                  <a:pt x="0" y="0"/>
                </a:lnTo>
                <a:lnTo>
                  <a:pt x="0" y="6397201"/>
                </a:lnTo>
                <a:lnTo>
                  <a:pt x="7417045" y="6397201"/>
                </a:lnTo>
                <a:lnTo>
                  <a:pt x="7417045" y="0"/>
                </a:lnTo>
                <a:close/>
              </a:path>
            </a:pathLst>
          </a:custGeom>
          <a:blipFill>
            <a:blip r:embed="rId7">
              <a:alphaModFix amt="27000"/>
            </a:blip>
            <a:stretch>
              <a:fillRect l="0" t="0" r="0" b="0"/>
            </a:stretch>
          </a:blipFill>
        </p:spPr>
      </p:sp>
      <p:grpSp>
        <p:nvGrpSpPr>
          <p:cNvPr name="Group 18" id="18"/>
          <p:cNvGrpSpPr/>
          <p:nvPr/>
        </p:nvGrpSpPr>
        <p:grpSpPr>
          <a:xfrm rot="0">
            <a:off x="8167362" y="4723224"/>
            <a:ext cx="9345190" cy="1543339"/>
            <a:chOff x="0" y="0"/>
            <a:chExt cx="12460254" cy="2057785"/>
          </a:xfrm>
        </p:grpSpPr>
        <p:sp>
          <p:nvSpPr>
            <p:cNvPr name="Freeform 19" id="19"/>
            <p:cNvSpPr/>
            <p:nvPr/>
          </p:nvSpPr>
          <p:spPr>
            <a:xfrm flipH="false" flipV="false" rot="0">
              <a:off x="145902" y="1417143"/>
              <a:ext cx="5916301" cy="640642"/>
            </a:xfrm>
            <a:custGeom>
              <a:avLst/>
              <a:gdLst/>
              <a:ahLst/>
              <a:cxnLst/>
              <a:rect r="r" b="b" t="t" l="l"/>
              <a:pathLst>
                <a:path h="640642" w="5916301">
                  <a:moveTo>
                    <a:pt x="0" y="0"/>
                  </a:moveTo>
                  <a:lnTo>
                    <a:pt x="5916302" y="0"/>
                  </a:lnTo>
                  <a:lnTo>
                    <a:pt x="5916302" y="640642"/>
                  </a:lnTo>
                  <a:lnTo>
                    <a:pt x="0" y="640642"/>
                  </a:lnTo>
                  <a:lnTo>
                    <a:pt x="0" y="0"/>
                  </a:lnTo>
                  <a:close/>
                </a:path>
              </a:pathLst>
            </a:custGeom>
            <a:blipFill>
              <a:blip r:embed="rId4"/>
              <a:stretch>
                <a:fillRect l="0" t="0" r="-69857" b="0"/>
              </a:stretch>
            </a:blipFill>
          </p:spPr>
        </p:sp>
        <p:sp>
          <p:nvSpPr>
            <p:cNvPr name="Freeform 20" id="20"/>
            <p:cNvSpPr/>
            <p:nvPr/>
          </p:nvSpPr>
          <p:spPr>
            <a:xfrm flipH="true" flipV="false" rot="0">
              <a:off x="6062204" y="1417143"/>
              <a:ext cx="5916301" cy="640642"/>
            </a:xfrm>
            <a:custGeom>
              <a:avLst/>
              <a:gdLst/>
              <a:ahLst/>
              <a:cxnLst/>
              <a:rect r="r" b="b" t="t" l="l"/>
              <a:pathLst>
                <a:path h="640642" w="5916301">
                  <a:moveTo>
                    <a:pt x="5916301" y="0"/>
                  </a:moveTo>
                  <a:lnTo>
                    <a:pt x="0" y="0"/>
                  </a:lnTo>
                  <a:lnTo>
                    <a:pt x="0" y="640642"/>
                  </a:lnTo>
                  <a:lnTo>
                    <a:pt x="5916301" y="640642"/>
                  </a:lnTo>
                  <a:lnTo>
                    <a:pt x="5916301" y="0"/>
                  </a:lnTo>
                  <a:close/>
                </a:path>
              </a:pathLst>
            </a:custGeom>
            <a:blipFill>
              <a:blip r:embed="rId4"/>
              <a:stretch>
                <a:fillRect l="0" t="0" r="-69857" b="0"/>
              </a:stretch>
            </a:blipFill>
          </p:spPr>
        </p:sp>
        <p:grpSp>
          <p:nvGrpSpPr>
            <p:cNvPr name="Group 21" id="21"/>
            <p:cNvGrpSpPr/>
            <p:nvPr/>
          </p:nvGrpSpPr>
          <p:grpSpPr>
            <a:xfrm rot="0">
              <a:off x="0" y="0"/>
              <a:ext cx="12460254" cy="1503913"/>
              <a:chOff x="0" y="0"/>
              <a:chExt cx="5569385" cy="672207"/>
            </a:xfrm>
          </p:grpSpPr>
          <p:sp>
            <p:nvSpPr>
              <p:cNvPr name="Freeform 22" id="22"/>
              <p:cNvSpPr/>
              <p:nvPr/>
            </p:nvSpPr>
            <p:spPr>
              <a:xfrm flipH="false" flipV="false" rot="0">
                <a:off x="0" y="0"/>
                <a:ext cx="5569385" cy="672207"/>
              </a:xfrm>
              <a:custGeom>
                <a:avLst/>
                <a:gdLst/>
                <a:ahLst/>
                <a:cxnLst/>
                <a:rect r="r" b="b" t="t" l="l"/>
                <a:pathLst>
                  <a:path h="672207" w="5569385">
                    <a:moveTo>
                      <a:pt x="5366185" y="0"/>
                    </a:moveTo>
                    <a:cubicBezTo>
                      <a:pt x="5478410" y="0"/>
                      <a:pt x="5569385" y="150479"/>
                      <a:pt x="5569385" y="336104"/>
                    </a:cubicBezTo>
                    <a:cubicBezTo>
                      <a:pt x="5569385" y="521728"/>
                      <a:pt x="5478410" y="672207"/>
                      <a:pt x="5366185" y="672207"/>
                    </a:cubicBezTo>
                    <a:lnTo>
                      <a:pt x="203200" y="672207"/>
                    </a:lnTo>
                    <a:cubicBezTo>
                      <a:pt x="90976" y="672207"/>
                      <a:pt x="0" y="521728"/>
                      <a:pt x="0" y="336104"/>
                    </a:cubicBezTo>
                    <a:cubicBezTo>
                      <a:pt x="0" y="150479"/>
                      <a:pt x="90976" y="0"/>
                      <a:pt x="203200" y="0"/>
                    </a:cubicBezTo>
                    <a:close/>
                  </a:path>
                </a:pathLst>
              </a:custGeom>
              <a:gradFill rotWithShape="true">
                <a:gsLst>
                  <a:gs pos="0">
                    <a:srgbClr val="FFF5CF">
                      <a:alpha val="100000"/>
                    </a:srgbClr>
                  </a:gs>
                  <a:gs pos="100000">
                    <a:srgbClr val="FFD67A">
                      <a:alpha val="100000"/>
                    </a:srgbClr>
                  </a:gs>
                </a:gsLst>
                <a:path path="circle">
                  <a:fillToRect l="50000" r="50000" t="50000" b="50000"/>
                </a:path>
              </a:gradFill>
              <a:ln cap="sq">
                <a:noFill/>
                <a:prstDash val="solid"/>
                <a:miter/>
              </a:ln>
            </p:spPr>
          </p:sp>
          <p:sp>
            <p:nvSpPr>
              <p:cNvPr name="TextBox 23" id="23"/>
              <p:cNvSpPr txBox="true"/>
              <p:nvPr/>
            </p:nvSpPr>
            <p:spPr>
              <a:xfrm>
                <a:off x="0" y="-38100"/>
                <a:ext cx="5569385" cy="710307"/>
              </a:xfrm>
              <a:prstGeom prst="rect">
                <a:avLst/>
              </a:prstGeom>
            </p:spPr>
            <p:txBody>
              <a:bodyPr anchor="ctr" rtlCol="false" tIns="50800" lIns="50800" bIns="50800" rIns="50800"/>
              <a:lstStyle/>
              <a:p>
                <a:pPr algn="ctr">
                  <a:lnSpc>
                    <a:spcPts val="2659"/>
                  </a:lnSpc>
                  <a:spcBef>
                    <a:spcPct val="0"/>
                  </a:spcBef>
                </a:pPr>
              </a:p>
            </p:txBody>
          </p:sp>
        </p:grpSp>
      </p:grpSp>
      <p:sp>
        <p:nvSpPr>
          <p:cNvPr name="TextBox 24" id="24"/>
          <p:cNvSpPr txBox="true"/>
          <p:nvPr/>
        </p:nvSpPr>
        <p:spPr>
          <a:xfrm rot="0">
            <a:off x="9397253" y="4860944"/>
            <a:ext cx="6952591" cy="868680"/>
          </a:xfrm>
          <a:prstGeom prst="rect">
            <a:avLst/>
          </a:prstGeom>
        </p:spPr>
        <p:txBody>
          <a:bodyPr anchor="t" rtlCol="false" tIns="0" lIns="0" bIns="0" rIns="0">
            <a:spAutoFit/>
          </a:bodyPr>
          <a:lstStyle/>
          <a:p>
            <a:pPr algn="ctr">
              <a:lnSpc>
                <a:spcPts val="3999"/>
              </a:lnSpc>
            </a:pPr>
            <a:r>
              <a:rPr lang="en-US" sz="3999" b="true">
                <a:solidFill>
                  <a:srgbClr val="520000"/>
                </a:solidFill>
                <a:latin typeface="Montserrat Bold"/>
                <a:ea typeface="Montserrat Bold"/>
                <a:cs typeface="Montserrat Bold"/>
                <a:sym typeface="Montserrat Bold"/>
              </a:rPr>
              <a:t>500.000+</a:t>
            </a:r>
          </a:p>
          <a:p>
            <a:pPr algn="l">
              <a:lnSpc>
                <a:spcPts val="2899"/>
              </a:lnSpc>
            </a:pPr>
            <a:r>
              <a:rPr lang="en-US" sz="2899" b="true">
                <a:solidFill>
                  <a:srgbClr val="520000"/>
                </a:solidFill>
                <a:latin typeface="Montserrat Bold"/>
                <a:ea typeface="Montserrat Bold"/>
                <a:cs typeface="Montserrat Bold"/>
                <a:sym typeface="Montserrat Bold"/>
              </a:rPr>
              <a:t> Khách hàng được tư vấn sản phẩm</a:t>
            </a:r>
          </a:p>
        </p:txBody>
      </p:sp>
      <p:sp>
        <p:nvSpPr>
          <p:cNvPr name="Freeform 25" id="25"/>
          <p:cNvSpPr/>
          <p:nvPr/>
        </p:nvSpPr>
        <p:spPr>
          <a:xfrm flipH="false" flipV="false" rot="0">
            <a:off x="10323787" y="3238892"/>
            <a:ext cx="5032341" cy="320812"/>
          </a:xfrm>
          <a:custGeom>
            <a:avLst/>
            <a:gdLst/>
            <a:ahLst/>
            <a:cxnLst/>
            <a:rect r="r" b="b" t="t" l="l"/>
            <a:pathLst>
              <a:path h="320812" w="5032341">
                <a:moveTo>
                  <a:pt x="0" y="0"/>
                </a:moveTo>
                <a:lnTo>
                  <a:pt x="5032341" y="0"/>
                </a:lnTo>
                <a:lnTo>
                  <a:pt x="5032341" y="320812"/>
                </a:lnTo>
                <a:lnTo>
                  <a:pt x="0" y="320812"/>
                </a:lnTo>
                <a:lnTo>
                  <a:pt x="0" y="0"/>
                </a:lnTo>
                <a:close/>
              </a:path>
            </a:pathLst>
          </a:custGeom>
          <a:blipFill>
            <a:blip r:embed="rId4"/>
            <a:stretch>
              <a:fillRect l="0" t="0" r="0" b="0"/>
            </a:stretch>
          </a:blipFill>
        </p:spPr>
      </p:sp>
      <p:grpSp>
        <p:nvGrpSpPr>
          <p:cNvPr name="Group 26" id="26"/>
          <p:cNvGrpSpPr/>
          <p:nvPr/>
        </p:nvGrpSpPr>
        <p:grpSpPr>
          <a:xfrm rot="0">
            <a:off x="9397253" y="2598087"/>
            <a:ext cx="6514183" cy="1548921"/>
            <a:chOff x="0" y="0"/>
            <a:chExt cx="1709167" cy="406400"/>
          </a:xfrm>
        </p:grpSpPr>
        <p:sp>
          <p:nvSpPr>
            <p:cNvPr name="Freeform 27" id="27"/>
            <p:cNvSpPr/>
            <p:nvPr/>
          </p:nvSpPr>
          <p:spPr>
            <a:xfrm flipH="false" flipV="false" rot="0">
              <a:off x="0" y="0"/>
              <a:ext cx="1709167" cy="406400"/>
            </a:xfrm>
            <a:custGeom>
              <a:avLst/>
              <a:gdLst/>
              <a:ahLst/>
              <a:cxnLst/>
              <a:rect r="r" b="b" t="t" l="l"/>
              <a:pathLst>
                <a:path h="406400" w="1709167">
                  <a:moveTo>
                    <a:pt x="1505967" y="0"/>
                  </a:moveTo>
                  <a:cubicBezTo>
                    <a:pt x="1618191" y="0"/>
                    <a:pt x="1709167" y="90976"/>
                    <a:pt x="1709167" y="203200"/>
                  </a:cubicBezTo>
                  <a:cubicBezTo>
                    <a:pt x="1709167" y="315424"/>
                    <a:pt x="1618191" y="406400"/>
                    <a:pt x="1505967"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690101">
                    <a:alpha val="100000"/>
                  </a:srgbClr>
                </a:gs>
                <a:gs pos="100000">
                  <a:srgbClr val="8B0000">
                    <a:alpha val="100000"/>
                  </a:srgbClr>
                </a:gs>
              </a:gsLst>
              <a:lin ang="5400000"/>
            </a:gradFill>
            <a:ln w="114300" cap="sq">
              <a:gradFill>
                <a:gsLst>
                  <a:gs pos="0">
                    <a:srgbClr val="D4AA5E">
                      <a:alpha val="100000"/>
                    </a:srgbClr>
                  </a:gs>
                  <a:gs pos="100000">
                    <a:srgbClr val="F2DBA2">
                      <a:alpha val="100000"/>
                    </a:srgbClr>
                  </a:gs>
                </a:gsLst>
                <a:lin ang="0"/>
              </a:gradFill>
              <a:prstDash val="solid"/>
              <a:miter/>
            </a:ln>
          </p:spPr>
        </p:sp>
        <p:sp>
          <p:nvSpPr>
            <p:cNvPr name="TextBox 28" id="28"/>
            <p:cNvSpPr txBox="true"/>
            <p:nvPr/>
          </p:nvSpPr>
          <p:spPr>
            <a:xfrm>
              <a:off x="0" y="-66675"/>
              <a:ext cx="1709167" cy="473075"/>
            </a:xfrm>
            <a:prstGeom prst="rect">
              <a:avLst/>
            </a:prstGeom>
          </p:spPr>
          <p:txBody>
            <a:bodyPr anchor="ctr" rtlCol="false" tIns="50800" lIns="50800" bIns="50800" rIns="50800"/>
            <a:lstStyle/>
            <a:p>
              <a:pPr algn="ctr">
                <a:lnSpc>
                  <a:spcPts val="3640"/>
                </a:lnSpc>
              </a:pPr>
            </a:p>
          </p:txBody>
        </p:sp>
      </p:grpSp>
      <p:sp>
        <p:nvSpPr>
          <p:cNvPr name="TextBox 29" id="29"/>
          <p:cNvSpPr txBox="true"/>
          <p:nvPr/>
        </p:nvSpPr>
        <p:spPr>
          <a:xfrm rot="0">
            <a:off x="9581858" y="2777514"/>
            <a:ext cx="6144971" cy="1066316"/>
          </a:xfrm>
          <a:prstGeom prst="rect">
            <a:avLst/>
          </a:prstGeom>
        </p:spPr>
        <p:txBody>
          <a:bodyPr anchor="t" rtlCol="false" tIns="0" lIns="0" bIns="0" rIns="0">
            <a:spAutoFit/>
          </a:bodyPr>
          <a:lstStyle/>
          <a:p>
            <a:pPr algn="ctr">
              <a:lnSpc>
                <a:spcPts val="8719"/>
              </a:lnSpc>
              <a:spcBef>
                <a:spcPct val="0"/>
              </a:spcBef>
            </a:pPr>
            <a:r>
              <a:rPr lang="en-US" b="true" sz="6228" spc="-280">
                <a:solidFill>
                  <a:srgbClr val="EAC683"/>
                </a:solidFill>
                <a:latin typeface="Antonio Bold"/>
                <a:ea typeface="Antonio Bold"/>
                <a:cs typeface="Antonio Bold"/>
                <a:sym typeface="Antonio Bold"/>
              </a:rPr>
              <a:t>20.000 THÀNH VIÊN</a:t>
            </a:r>
          </a:p>
        </p:txBody>
      </p:sp>
      <p:sp>
        <p:nvSpPr>
          <p:cNvPr name="Freeform 30" id="30"/>
          <p:cNvSpPr/>
          <p:nvPr/>
        </p:nvSpPr>
        <p:spPr>
          <a:xfrm flipH="false" flipV="false" rot="0">
            <a:off x="13964945" y="278512"/>
            <a:ext cx="2636873" cy="2050168"/>
          </a:xfrm>
          <a:custGeom>
            <a:avLst/>
            <a:gdLst/>
            <a:ahLst/>
            <a:cxnLst/>
            <a:rect r="r" b="b" t="t" l="l"/>
            <a:pathLst>
              <a:path h="2050168" w="2636873">
                <a:moveTo>
                  <a:pt x="0" y="0"/>
                </a:moveTo>
                <a:lnTo>
                  <a:pt x="2636872" y="0"/>
                </a:lnTo>
                <a:lnTo>
                  <a:pt x="2636872" y="2050168"/>
                </a:lnTo>
                <a:lnTo>
                  <a:pt x="0" y="2050168"/>
                </a:lnTo>
                <a:lnTo>
                  <a:pt x="0" y="0"/>
                </a:lnTo>
                <a:close/>
              </a:path>
            </a:pathLst>
          </a:custGeom>
          <a:blipFill>
            <a:blip r:embed="rId8"/>
            <a:stretch>
              <a:fillRect l="0" t="0" r="0" b="0"/>
            </a:stretch>
          </a:blipFill>
        </p:spPr>
      </p:sp>
      <p:grpSp>
        <p:nvGrpSpPr>
          <p:cNvPr name="Group 31" id="31"/>
          <p:cNvGrpSpPr/>
          <p:nvPr/>
        </p:nvGrpSpPr>
        <p:grpSpPr>
          <a:xfrm rot="0">
            <a:off x="8167362" y="6514212"/>
            <a:ext cx="9345190" cy="1543339"/>
            <a:chOff x="0" y="0"/>
            <a:chExt cx="12460254" cy="2057785"/>
          </a:xfrm>
        </p:grpSpPr>
        <p:sp>
          <p:nvSpPr>
            <p:cNvPr name="Freeform 32" id="32"/>
            <p:cNvSpPr/>
            <p:nvPr/>
          </p:nvSpPr>
          <p:spPr>
            <a:xfrm flipH="false" flipV="false" rot="0">
              <a:off x="145902" y="1417143"/>
              <a:ext cx="5916301" cy="640642"/>
            </a:xfrm>
            <a:custGeom>
              <a:avLst/>
              <a:gdLst/>
              <a:ahLst/>
              <a:cxnLst/>
              <a:rect r="r" b="b" t="t" l="l"/>
              <a:pathLst>
                <a:path h="640642" w="5916301">
                  <a:moveTo>
                    <a:pt x="0" y="0"/>
                  </a:moveTo>
                  <a:lnTo>
                    <a:pt x="5916302" y="0"/>
                  </a:lnTo>
                  <a:lnTo>
                    <a:pt x="5916302" y="640642"/>
                  </a:lnTo>
                  <a:lnTo>
                    <a:pt x="0" y="640642"/>
                  </a:lnTo>
                  <a:lnTo>
                    <a:pt x="0" y="0"/>
                  </a:lnTo>
                  <a:close/>
                </a:path>
              </a:pathLst>
            </a:custGeom>
            <a:blipFill>
              <a:blip r:embed="rId4"/>
              <a:stretch>
                <a:fillRect l="0" t="0" r="-69857" b="0"/>
              </a:stretch>
            </a:blipFill>
          </p:spPr>
        </p:sp>
        <p:sp>
          <p:nvSpPr>
            <p:cNvPr name="Freeform 33" id="33"/>
            <p:cNvSpPr/>
            <p:nvPr/>
          </p:nvSpPr>
          <p:spPr>
            <a:xfrm flipH="true" flipV="false" rot="0">
              <a:off x="6062204" y="1417143"/>
              <a:ext cx="5916301" cy="640642"/>
            </a:xfrm>
            <a:custGeom>
              <a:avLst/>
              <a:gdLst/>
              <a:ahLst/>
              <a:cxnLst/>
              <a:rect r="r" b="b" t="t" l="l"/>
              <a:pathLst>
                <a:path h="640642" w="5916301">
                  <a:moveTo>
                    <a:pt x="5916301" y="0"/>
                  </a:moveTo>
                  <a:lnTo>
                    <a:pt x="0" y="0"/>
                  </a:lnTo>
                  <a:lnTo>
                    <a:pt x="0" y="640642"/>
                  </a:lnTo>
                  <a:lnTo>
                    <a:pt x="5916301" y="640642"/>
                  </a:lnTo>
                  <a:lnTo>
                    <a:pt x="5916301" y="0"/>
                  </a:lnTo>
                  <a:close/>
                </a:path>
              </a:pathLst>
            </a:custGeom>
            <a:blipFill>
              <a:blip r:embed="rId4"/>
              <a:stretch>
                <a:fillRect l="0" t="0" r="-69857" b="0"/>
              </a:stretch>
            </a:blipFill>
          </p:spPr>
        </p:sp>
        <p:grpSp>
          <p:nvGrpSpPr>
            <p:cNvPr name="Group 34" id="34"/>
            <p:cNvGrpSpPr/>
            <p:nvPr/>
          </p:nvGrpSpPr>
          <p:grpSpPr>
            <a:xfrm rot="0">
              <a:off x="0" y="0"/>
              <a:ext cx="12460254" cy="1503913"/>
              <a:chOff x="0" y="0"/>
              <a:chExt cx="5569385" cy="672207"/>
            </a:xfrm>
          </p:grpSpPr>
          <p:sp>
            <p:nvSpPr>
              <p:cNvPr name="Freeform 35" id="35"/>
              <p:cNvSpPr/>
              <p:nvPr/>
            </p:nvSpPr>
            <p:spPr>
              <a:xfrm flipH="false" flipV="false" rot="0">
                <a:off x="0" y="0"/>
                <a:ext cx="5569385" cy="672207"/>
              </a:xfrm>
              <a:custGeom>
                <a:avLst/>
                <a:gdLst/>
                <a:ahLst/>
                <a:cxnLst/>
                <a:rect r="r" b="b" t="t" l="l"/>
                <a:pathLst>
                  <a:path h="672207" w="5569385">
                    <a:moveTo>
                      <a:pt x="5366185" y="0"/>
                    </a:moveTo>
                    <a:cubicBezTo>
                      <a:pt x="5478410" y="0"/>
                      <a:pt x="5569385" y="150479"/>
                      <a:pt x="5569385" y="336104"/>
                    </a:cubicBezTo>
                    <a:cubicBezTo>
                      <a:pt x="5569385" y="521728"/>
                      <a:pt x="5478410" y="672207"/>
                      <a:pt x="5366185" y="672207"/>
                    </a:cubicBezTo>
                    <a:lnTo>
                      <a:pt x="203200" y="672207"/>
                    </a:lnTo>
                    <a:cubicBezTo>
                      <a:pt x="90976" y="672207"/>
                      <a:pt x="0" y="521728"/>
                      <a:pt x="0" y="336104"/>
                    </a:cubicBezTo>
                    <a:cubicBezTo>
                      <a:pt x="0" y="150479"/>
                      <a:pt x="90976" y="0"/>
                      <a:pt x="203200" y="0"/>
                    </a:cubicBezTo>
                    <a:close/>
                  </a:path>
                </a:pathLst>
              </a:custGeom>
              <a:gradFill rotWithShape="true">
                <a:gsLst>
                  <a:gs pos="0">
                    <a:srgbClr val="FFF5CF">
                      <a:alpha val="100000"/>
                    </a:srgbClr>
                  </a:gs>
                  <a:gs pos="100000">
                    <a:srgbClr val="FFD67A">
                      <a:alpha val="100000"/>
                    </a:srgbClr>
                  </a:gs>
                </a:gsLst>
                <a:path path="circle">
                  <a:fillToRect l="50000" r="50000" t="50000" b="50000"/>
                </a:path>
              </a:gradFill>
              <a:ln cap="sq">
                <a:noFill/>
                <a:prstDash val="solid"/>
                <a:miter/>
              </a:ln>
            </p:spPr>
          </p:sp>
          <p:sp>
            <p:nvSpPr>
              <p:cNvPr name="TextBox 36" id="36"/>
              <p:cNvSpPr txBox="true"/>
              <p:nvPr/>
            </p:nvSpPr>
            <p:spPr>
              <a:xfrm>
                <a:off x="0" y="-38100"/>
                <a:ext cx="5569385" cy="710307"/>
              </a:xfrm>
              <a:prstGeom prst="rect">
                <a:avLst/>
              </a:prstGeom>
            </p:spPr>
            <p:txBody>
              <a:bodyPr anchor="ctr" rtlCol="false" tIns="50800" lIns="50800" bIns="50800" rIns="50800"/>
              <a:lstStyle/>
              <a:p>
                <a:pPr algn="ctr">
                  <a:lnSpc>
                    <a:spcPts val="2659"/>
                  </a:lnSpc>
                  <a:spcBef>
                    <a:spcPct val="0"/>
                  </a:spcBef>
                </a:pPr>
              </a:p>
            </p:txBody>
          </p:sp>
        </p:grpSp>
      </p:grpSp>
      <p:sp>
        <p:nvSpPr>
          <p:cNvPr name="TextBox 37" id="37"/>
          <p:cNvSpPr txBox="true"/>
          <p:nvPr/>
        </p:nvSpPr>
        <p:spPr>
          <a:xfrm rot="0">
            <a:off x="9363662" y="6669524"/>
            <a:ext cx="6855868" cy="868680"/>
          </a:xfrm>
          <a:prstGeom prst="rect">
            <a:avLst/>
          </a:prstGeom>
        </p:spPr>
        <p:txBody>
          <a:bodyPr anchor="t" rtlCol="false" tIns="0" lIns="0" bIns="0" rIns="0">
            <a:spAutoFit/>
          </a:bodyPr>
          <a:lstStyle/>
          <a:p>
            <a:pPr algn="ctr">
              <a:lnSpc>
                <a:spcPts val="3999"/>
              </a:lnSpc>
            </a:pPr>
            <a:r>
              <a:rPr lang="en-US" sz="3999" b="true">
                <a:solidFill>
                  <a:srgbClr val="520000"/>
                </a:solidFill>
                <a:latin typeface="Montserrat Bold"/>
                <a:ea typeface="Montserrat Bold"/>
                <a:cs typeface="Montserrat Bold"/>
                <a:sym typeface="Montserrat Bold"/>
              </a:rPr>
              <a:t>30</a:t>
            </a:r>
          </a:p>
          <a:p>
            <a:pPr algn="l">
              <a:lnSpc>
                <a:spcPts val="2899"/>
              </a:lnSpc>
            </a:pPr>
            <a:r>
              <a:rPr lang="en-US" sz="2899" b="true">
                <a:solidFill>
                  <a:srgbClr val="520000"/>
                </a:solidFill>
                <a:latin typeface="Montserrat Bold"/>
                <a:ea typeface="Montserrat Bold"/>
                <a:cs typeface="Montserrat Bold"/>
                <a:sym typeface="Montserrat Bold"/>
              </a:rPr>
              <a:t>C</a:t>
            </a:r>
            <a:r>
              <a:rPr lang="en-US" sz="2899" b="true">
                <a:solidFill>
                  <a:srgbClr val="520000"/>
                </a:solidFill>
                <a:latin typeface="Montserrat Bold"/>
                <a:ea typeface="Montserrat Bold"/>
                <a:cs typeface="Montserrat Bold"/>
                <a:sym typeface="Montserrat Bold"/>
              </a:rPr>
              <a:t>hương trình quy mô được tổ chức</a:t>
            </a:r>
          </a:p>
        </p:txBody>
      </p:sp>
      <p:sp>
        <p:nvSpPr>
          <p:cNvPr name="Freeform 38" id="38"/>
          <p:cNvSpPr/>
          <p:nvPr/>
        </p:nvSpPr>
        <p:spPr>
          <a:xfrm flipH="false" flipV="false" rot="0">
            <a:off x="12047592" y="591586"/>
            <a:ext cx="1651914" cy="1548669"/>
          </a:xfrm>
          <a:custGeom>
            <a:avLst/>
            <a:gdLst/>
            <a:ahLst/>
            <a:cxnLst/>
            <a:rect r="r" b="b" t="t" l="l"/>
            <a:pathLst>
              <a:path h="1548669" w="1651914">
                <a:moveTo>
                  <a:pt x="0" y="0"/>
                </a:moveTo>
                <a:lnTo>
                  <a:pt x="1651913" y="0"/>
                </a:lnTo>
                <a:lnTo>
                  <a:pt x="1651913" y="1548669"/>
                </a:lnTo>
                <a:lnTo>
                  <a:pt x="0" y="1548669"/>
                </a:lnTo>
                <a:lnTo>
                  <a:pt x="0" y="0"/>
                </a:lnTo>
                <a:close/>
              </a:path>
            </a:pathLst>
          </a:custGeom>
          <a:blipFill>
            <a:blip r:embed="rId9"/>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990000">
                <a:alpha val="100000"/>
              </a:srgbClr>
            </a:gs>
            <a:gs pos="100000">
              <a:srgbClr val="690101">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Freeform 2" id="2"/>
          <p:cNvSpPr/>
          <p:nvPr/>
        </p:nvSpPr>
        <p:spPr>
          <a:xfrm flipH="false" flipV="false" rot="0">
            <a:off x="3069058" y="2642159"/>
            <a:ext cx="5002682" cy="5002682"/>
          </a:xfrm>
          <a:custGeom>
            <a:avLst/>
            <a:gdLst/>
            <a:ahLst/>
            <a:cxnLst/>
            <a:rect r="r" b="b" t="t" l="l"/>
            <a:pathLst>
              <a:path h="5002682" w="5002682">
                <a:moveTo>
                  <a:pt x="0" y="0"/>
                </a:moveTo>
                <a:lnTo>
                  <a:pt x="5002682" y="0"/>
                </a:lnTo>
                <a:lnTo>
                  <a:pt x="5002682" y="5002682"/>
                </a:lnTo>
                <a:lnTo>
                  <a:pt x="0" y="5002682"/>
                </a:lnTo>
                <a:lnTo>
                  <a:pt x="0" y="0"/>
                </a:lnTo>
                <a:close/>
              </a:path>
            </a:pathLst>
          </a:custGeom>
          <a:blipFill>
            <a:blip r:embed="rId2"/>
            <a:stretch>
              <a:fillRect l="0" t="0" r="0" b="0"/>
            </a:stretch>
          </a:blipFill>
        </p:spPr>
      </p:sp>
      <p:grpSp>
        <p:nvGrpSpPr>
          <p:cNvPr name="Group 3" id="3"/>
          <p:cNvGrpSpPr/>
          <p:nvPr/>
        </p:nvGrpSpPr>
        <p:grpSpPr>
          <a:xfrm rot="0">
            <a:off x="3185299" y="2758399"/>
            <a:ext cx="4770201" cy="4770201"/>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5" id="5"/>
            <p:cNvSpPr txBox="true"/>
            <p:nvPr/>
          </p:nvSpPr>
          <p:spPr>
            <a:xfrm>
              <a:off x="76200" y="9525"/>
              <a:ext cx="660400" cy="727075"/>
            </a:xfrm>
            <a:prstGeom prst="rect">
              <a:avLst/>
            </a:prstGeom>
          </p:spPr>
          <p:txBody>
            <a:bodyPr anchor="ctr" rtlCol="false" tIns="50364" lIns="50364" bIns="50364" rIns="50364"/>
            <a:lstStyle/>
            <a:p>
              <a:pPr algn="ctr">
                <a:lnSpc>
                  <a:spcPts val="3640"/>
                </a:lnSpc>
              </a:pPr>
            </a:p>
          </p:txBody>
        </p:sp>
      </p:grpSp>
      <p:sp>
        <p:nvSpPr>
          <p:cNvPr name="Freeform 6" id="6"/>
          <p:cNvSpPr/>
          <p:nvPr/>
        </p:nvSpPr>
        <p:spPr>
          <a:xfrm flipH="false" flipV="false" rot="0">
            <a:off x="3399455" y="2972556"/>
            <a:ext cx="4341888" cy="4341888"/>
          </a:xfrm>
          <a:custGeom>
            <a:avLst/>
            <a:gdLst/>
            <a:ahLst/>
            <a:cxnLst/>
            <a:rect r="r" b="b" t="t" l="l"/>
            <a:pathLst>
              <a:path h="4341888" w="4341888">
                <a:moveTo>
                  <a:pt x="0" y="0"/>
                </a:moveTo>
                <a:lnTo>
                  <a:pt x="4341888" y="0"/>
                </a:lnTo>
                <a:lnTo>
                  <a:pt x="4341888" y="4341888"/>
                </a:lnTo>
                <a:lnTo>
                  <a:pt x="0" y="4341888"/>
                </a:lnTo>
                <a:lnTo>
                  <a:pt x="0" y="0"/>
                </a:lnTo>
                <a:close/>
              </a:path>
            </a:pathLst>
          </a:custGeom>
          <a:blipFill>
            <a:blip r:embed="rId2"/>
            <a:stretch>
              <a:fillRect l="0" t="0" r="0" b="0"/>
            </a:stretch>
          </a:blipFill>
        </p:spPr>
      </p:sp>
      <p:grpSp>
        <p:nvGrpSpPr>
          <p:cNvPr name="Group 7" id="7"/>
          <p:cNvGrpSpPr/>
          <p:nvPr/>
        </p:nvGrpSpPr>
        <p:grpSpPr>
          <a:xfrm rot="0">
            <a:off x="3516603" y="3089704"/>
            <a:ext cx="4107593" cy="4107593"/>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91" r="0" b="-91"/>
              </a:stretch>
            </a:blipFill>
            <a:ln w="114300" cap="sq">
              <a:gradFill>
                <a:gsLst>
                  <a:gs pos="0">
                    <a:srgbClr val="D4AA5E">
                      <a:alpha val="100000"/>
                    </a:srgbClr>
                  </a:gs>
                  <a:gs pos="100000">
                    <a:srgbClr val="F2DBA2">
                      <a:alpha val="100000"/>
                    </a:srgbClr>
                  </a:gs>
                </a:gsLst>
                <a:lin ang="0"/>
              </a:gradFill>
              <a:prstDash val="solid"/>
              <a:miter/>
            </a:ln>
          </p:spPr>
        </p:sp>
      </p:grpSp>
      <p:sp>
        <p:nvSpPr>
          <p:cNvPr name="Freeform 9" id="9"/>
          <p:cNvSpPr/>
          <p:nvPr/>
        </p:nvSpPr>
        <p:spPr>
          <a:xfrm flipH="false" flipV="false" rot="0">
            <a:off x="10216260" y="2642159"/>
            <a:ext cx="5002682" cy="5002682"/>
          </a:xfrm>
          <a:custGeom>
            <a:avLst/>
            <a:gdLst/>
            <a:ahLst/>
            <a:cxnLst/>
            <a:rect r="r" b="b" t="t" l="l"/>
            <a:pathLst>
              <a:path h="5002682" w="5002682">
                <a:moveTo>
                  <a:pt x="0" y="0"/>
                </a:moveTo>
                <a:lnTo>
                  <a:pt x="5002682" y="0"/>
                </a:lnTo>
                <a:lnTo>
                  <a:pt x="5002682" y="5002682"/>
                </a:lnTo>
                <a:lnTo>
                  <a:pt x="0" y="5002682"/>
                </a:lnTo>
                <a:lnTo>
                  <a:pt x="0" y="0"/>
                </a:lnTo>
                <a:close/>
              </a:path>
            </a:pathLst>
          </a:custGeom>
          <a:blipFill>
            <a:blip r:embed="rId2"/>
            <a:stretch>
              <a:fillRect l="0" t="0" r="0" b="0"/>
            </a:stretch>
          </a:blipFill>
        </p:spPr>
      </p:sp>
      <p:grpSp>
        <p:nvGrpSpPr>
          <p:cNvPr name="Group 10" id="10"/>
          <p:cNvGrpSpPr/>
          <p:nvPr/>
        </p:nvGrpSpPr>
        <p:grpSpPr>
          <a:xfrm rot="0">
            <a:off x="10332500" y="2758399"/>
            <a:ext cx="4770201" cy="4770201"/>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12" id="12"/>
            <p:cNvSpPr txBox="true"/>
            <p:nvPr/>
          </p:nvSpPr>
          <p:spPr>
            <a:xfrm>
              <a:off x="76200" y="9525"/>
              <a:ext cx="660400" cy="727075"/>
            </a:xfrm>
            <a:prstGeom prst="rect">
              <a:avLst/>
            </a:prstGeom>
          </p:spPr>
          <p:txBody>
            <a:bodyPr anchor="ctr" rtlCol="false" tIns="50364" lIns="50364" bIns="50364" rIns="50364"/>
            <a:lstStyle/>
            <a:p>
              <a:pPr algn="ctr">
                <a:lnSpc>
                  <a:spcPts val="3640"/>
                </a:lnSpc>
              </a:pPr>
            </a:p>
          </p:txBody>
        </p:sp>
      </p:grpSp>
      <p:sp>
        <p:nvSpPr>
          <p:cNvPr name="Freeform 13" id="13"/>
          <p:cNvSpPr/>
          <p:nvPr/>
        </p:nvSpPr>
        <p:spPr>
          <a:xfrm flipH="false" flipV="false" rot="0">
            <a:off x="10546657" y="2972556"/>
            <a:ext cx="4341888" cy="4341888"/>
          </a:xfrm>
          <a:custGeom>
            <a:avLst/>
            <a:gdLst/>
            <a:ahLst/>
            <a:cxnLst/>
            <a:rect r="r" b="b" t="t" l="l"/>
            <a:pathLst>
              <a:path h="4341888" w="4341888">
                <a:moveTo>
                  <a:pt x="0" y="0"/>
                </a:moveTo>
                <a:lnTo>
                  <a:pt x="4341888" y="0"/>
                </a:lnTo>
                <a:lnTo>
                  <a:pt x="4341888" y="4341888"/>
                </a:lnTo>
                <a:lnTo>
                  <a:pt x="0" y="4341888"/>
                </a:lnTo>
                <a:lnTo>
                  <a:pt x="0" y="0"/>
                </a:lnTo>
                <a:close/>
              </a:path>
            </a:pathLst>
          </a:custGeom>
          <a:blipFill>
            <a:blip r:embed="rId2"/>
            <a:stretch>
              <a:fillRect l="0" t="0" r="0" b="0"/>
            </a:stretch>
          </a:blipFill>
        </p:spPr>
      </p:sp>
      <p:grpSp>
        <p:nvGrpSpPr>
          <p:cNvPr name="Group 14" id="14"/>
          <p:cNvGrpSpPr/>
          <p:nvPr/>
        </p:nvGrpSpPr>
        <p:grpSpPr>
          <a:xfrm rot="0">
            <a:off x="10663804" y="3089704"/>
            <a:ext cx="4107593" cy="4107593"/>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11348" r="0" b="-38924"/>
              </a:stretch>
            </a:blipFill>
            <a:ln w="114300" cap="sq">
              <a:gradFill>
                <a:gsLst>
                  <a:gs pos="0">
                    <a:srgbClr val="D4AA5E">
                      <a:alpha val="100000"/>
                    </a:srgbClr>
                  </a:gs>
                  <a:gs pos="100000">
                    <a:srgbClr val="F2DBA2">
                      <a:alpha val="100000"/>
                    </a:srgbClr>
                  </a:gs>
                </a:gsLst>
                <a:lin ang="0"/>
              </a:gradFill>
              <a:prstDash val="solid"/>
              <a:miter/>
            </a:ln>
          </p:spPr>
        </p:sp>
      </p:grpSp>
      <p:sp>
        <p:nvSpPr>
          <p:cNvPr name="Freeform 16" id="16"/>
          <p:cNvSpPr/>
          <p:nvPr/>
        </p:nvSpPr>
        <p:spPr>
          <a:xfrm flipH="false" flipV="false" rot="0">
            <a:off x="15038346" y="-184187"/>
            <a:ext cx="3373393" cy="1762598"/>
          </a:xfrm>
          <a:custGeom>
            <a:avLst/>
            <a:gdLst/>
            <a:ahLst/>
            <a:cxnLst/>
            <a:rect r="r" b="b" t="t" l="l"/>
            <a:pathLst>
              <a:path h="1762598" w="3373393">
                <a:moveTo>
                  <a:pt x="0" y="0"/>
                </a:moveTo>
                <a:lnTo>
                  <a:pt x="3373393" y="0"/>
                </a:lnTo>
                <a:lnTo>
                  <a:pt x="3373393" y="1762598"/>
                </a:lnTo>
                <a:lnTo>
                  <a:pt x="0" y="176259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7" id="17"/>
          <p:cNvSpPr/>
          <p:nvPr/>
        </p:nvSpPr>
        <p:spPr>
          <a:xfrm flipH="true" flipV="false" rot="0">
            <a:off x="-123739" y="-184187"/>
            <a:ext cx="3373393" cy="1762598"/>
          </a:xfrm>
          <a:custGeom>
            <a:avLst/>
            <a:gdLst/>
            <a:ahLst/>
            <a:cxnLst/>
            <a:rect r="r" b="b" t="t" l="l"/>
            <a:pathLst>
              <a:path h="1762598" w="3373393">
                <a:moveTo>
                  <a:pt x="3373393" y="0"/>
                </a:moveTo>
                <a:lnTo>
                  <a:pt x="0" y="0"/>
                </a:lnTo>
                <a:lnTo>
                  <a:pt x="0" y="1762598"/>
                </a:lnTo>
                <a:lnTo>
                  <a:pt x="3373393" y="1762598"/>
                </a:lnTo>
                <a:lnTo>
                  <a:pt x="3373393"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10800000">
            <a:off x="-123739" y="8708589"/>
            <a:ext cx="3373393" cy="1762598"/>
          </a:xfrm>
          <a:custGeom>
            <a:avLst/>
            <a:gdLst/>
            <a:ahLst/>
            <a:cxnLst/>
            <a:rect r="r" b="b" t="t" l="l"/>
            <a:pathLst>
              <a:path h="1762598" w="3373393">
                <a:moveTo>
                  <a:pt x="0" y="0"/>
                </a:moveTo>
                <a:lnTo>
                  <a:pt x="3373393" y="0"/>
                </a:lnTo>
                <a:lnTo>
                  <a:pt x="3373393" y="1762598"/>
                </a:lnTo>
                <a:lnTo>
                  <a:pt x="0" y="176259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9" id="19"/>
          <p:cNvSpPr/>
          <p:nvPr/>
        </p:nvSpPr>
        <p:spPr>
          <a:xfrm flipH="true" flipV="false" rot="-10800000">
            <a:off x="15038346" y="8708589"/>
            <a:ext cx="3373393" cy="1762598"/>
          </a:xfrm>
          <a:custGeom>
            <a:avLst/>
            <a:gdLst/>
            <a:ahLst/>
            <a:cxnLst/>
            <a:rect r="r" b="b" t="t" l="l"/>
            <a:pathLst>
              <a:path h="1762598" w="3373393">
                <a:moveTo>
                  <a:pt x="3373393" y="0"/>
                </a:moveTo>
                <a:lnTo>
                  <a:pt x="0" y="0"/>
                </a:lnTo>
                <a:lnTo>
                  <a:pt x="0" y="1762598"/>
                </a:lnTo>
                <a:lnTo>
                  <a:pt x="3373393" y="1762598"/>
                </a:lnTo>
                <a:lnTo>
                  <a:pt x="3373393"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20" id="20"/>
          <p:cNvSpPr txBox="true"/>
          <p:nvPr/>
        </p:nvSpPr>
        <p:spPr>
          <a:xfrm rot="0">
            <a:off x="2413501" y="8259774"/>
            <a:ext cx="6280032" cy="679450"/>
          </a:xfrm>
          <a:prstGeom prst="rect">
            <a:avLst/>
          </a:prstGeom>
        </p:spPr>
        <p:txBody>
          <a:bodyPr anchor="t" rtlCol="false" tIns="0" lIns="0" bIns="0" rIns="0">
            <a:spAutoFit/>
          </a:bodyPr>
          <a:lstStyle/>
          <a:p>
            <a:pPr algn="ctr">
              <a:lnSpc>
                <a:spcPts val="5599"/>
              </a:lnSpc>
              <a:spcBef>
                <a:spcPct val="0"/>
              </a:spcBef>
            </a:pPr>
            <a:r>
              <a:rPr lang="en-US" b="true" sz="3999" spc="-179">
                <a:solidFill>
                  <a:srgbClr val="FDE8AC"/>
                </a:solidFill>
                <a:latin typeface="Bricolage Grotesque Bold"/>
                <a:ea typeface="Bricolage Grotesque Bold"/>
                <a:cs typeface="Bricolage Grotesque Bold"/>
                <a:sym typeface="Bricolage Grotesque Bold"/>
              </a:rPr>
              <a:t>ÔNG DƯƠNG CAO TRÍ</a:t>
            </a:r>
          </a:p>
        </p:txBody>
      </p:sp>
      <p:sp>
        <p:nvSpPr>
          <p:cNvPr name="TextBox 21" id="21"/>
          <p:cNvSpPr txBox="true"/>
          <p:nvPr/>
        </p:nvSpPr>
        <p:spPr>
          <a:xfrm rot="0">
            <a:off x="9526937" y="8259774"/>
            <a:ext cx="6347562" cy="679450"/>
          </a:xfrm>
          <a:prstGeom prst="rect">
            <a:avLst/>
          </a:prstGeom>
        </p:spPr>
        <p:txBody>
          <a:bodyPr anchor="t" rtlCol="false" tIns="0" lIns="0" bIns="0" rIns="0">
            <a:spAutoFit/>
          </a:bodyPr>
          <a:lstStyle/>
          <a:p>
            <a:pPr algn="ctr">
              <a:lnSpc>
                <a:spcPts val="5599"/>
              </a:lnSpc>
              <a:spcBef>
                <a:spcPct val="0"/>
              </a:spcBef>
            </a:pPr>
            <a:r>
              <a:rPr lang="en-US" b="true" sz="3999" spc="-179">
                <a:solidFill>
                  <a:srgbClr val="FDE8AC"/>
                </a:solidFill>
                <a:latin typeface="Bricolage Grotesque Bold"/>
                <a:ea typeface="Bricolage Grotesque Bold"/>
                <a:cs typeface="Bricolage Grotesque Bold"/>
                <a:sym typeface="Bricolage Grotesque Bold"/>
              </a:rPr>
              <a:t>BÀ NGUYỄN THU NGA</a:t>
            </a:r>
          </a:p>
        </p:txBody>
      </p:sp>
      <p:grpSp>
        <p:nvGrpSpPr>
          <p:cNvPr name="Group 22" id="22"/>
          <p:cNvGrpSpPr/>
          <p:nvPr/>
        </p:nvGrpSpPr>
        <p:grpSpPr>
          <a:xfrm rot="0">
            <a:off x="4377849" y="697112"/>
            <a:ext cx="9532302" cy="1654854"/>
            <a:chOff x="0" y="0"/>
            <a:chExt cx="12709736" cy="2206472"/>
          </a:xfrm>
        </p:grpSpPr>
        <p:sp>
          <p:nvSpPr>
            <p:cNvPr name="Freeform 23" id="23"/>
            <p:cNvSpPr/>
            <p:nvPr/>
          </p:nvSpPr>
          <p:spPr>
            <a:xfrm flipH="false" flipV="false" rot="0">
              <a:off x="1394415" y="1574014"/>
              <a:ext cx="9920906" cy="632458"/>
            </a:xfrm>
            <a:custGeom>
              <a:avLst/>
              <a:gdLst/>
              <a:ahLst/>
              <a:cxnLst/>
              <a:rect r="r" b="b" t="t" l="l"/>
              <a:pathLst>
                <a:path h="632458" w="9920906">
                  <a:moveTo>
                    <a:pt x="0" y="0"/>
                  </a:moveTo>
                  <a:lnTo>
                    <a:pt x="9920906" y="0"/>
                  </a:lnTo>
                  <a:lnTo>
                    <a:pt x="9920906" y="632458"/>
                  </a:lnTo>
                  <a:lnTo>
                    <a:pt x="0" y="632458"/>
                  </a:lnTo>
                  <a:lnTo>
                    <a:pt x="0" y="0"/>
                  </a:lnTo>
                  <a:close/>
                </a:path>
              </a:pathLst>
            </a:custGeom>
            <a:blipFill>
              <a:blip r:embed="rId7"/>
              <a:stretch>
                <a:fillRect l="0" t="0" r="0" b="0"/>
              </a:stretch>
            </a:blipFill>
          </p:spPr>
        </p:sp>
        <p:grpSp>
          <p:nvGrpSpPr>
            <p:cNvPr name="Group 24" id="24"/>
            <p:cNvGrpSpPr/>
            <p:nvPr/>
          </p:nvGrpSpPr>
          <p:grpSpPr>
            <a:xfrm rot="0">
              <a:off x="0" y="0"/>
              <a:ext cx="12709736" cy="1699204"/>
              <a:chOff x="0" y="0"/>
              <a:chExt cx="3039798" cy="406400"/>
            </a:xfrm>
          </p:grpSpPr>
          <p:sp>
            <p:nvSpPr>
              <p:cNvPr name="Freeform 25" id="25"/>
              <p:cNvSpPr/>
              <p:nvPr/>
            </p:nvSpPr>
            <p:spPr>
              <a:xfrm flipH="false" flipV="false" rot="0">
                <a:off x="0" y="0"/>
                <a:ext cx="3039798" cy="406400"/>
              </a:xfrm>
              <a:custGeom>
                <a:avLst/>
                <a:gdLst/>
                <a:ahLst/>
                <a:cxnLst/>
                <a:rect r="r" b="b" t="t" l="l"/>
                <a:pathLst>
                  <a:path h="406400" w="3039798">
                    <a:moveTo>
                      <a:pt x="2836598" y="0"/>
                    </a:moveTo>
                    <a:cubicBezTo>
                      <a:pt x="2948822" y="0"/>
                      <a:pt x="3039798" y="90976"/>
                      <a:pt x="3039798" y="203200"/>
                    </a:cubicBezTo>
                    <a:cubicBezTo>
                      <a:pt x="3039798" y="315424"/>
                      <a:pt x="2948822" y="406400"/>
                      <a:pt x="2836598"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690101">
                      <a:alpha val="100000"/>
                    </a:srgbClr>
                  </a:gs>
                  <a:gs pos="100000">
                    <a:srgbClr val="8B0000">
                      <a:alpha val="100000"/>
                    </a:srgbClr>
                  </a:gs>
                </a:gsLst>
                <a:lin ang="5400000"/>
              </a:gradFill>
              <a:ln w="114300" cap="sq">
                <a:gradFill>
                  <a:gsLst>
                    <a:gs pos="0">
                      <a:srgbClr val="D4AA5E">
                        <a:alpha val="100000"/>
                      </a:srgbClr>
                    </a:gs>
                    <a:gs pos="100000">
                      <a:srgbClr val="F2DBA2">
                        <a:alpha val="100000"/>
                      </a:srgbClr>
                    </a:gs>
                  </a:gsLst>
                  <a:lin ang="0"/>
                </a:gradFill>
                <a:prstDash val="solid"/>
                <a:miter/>
              </a:ln>
            </p:spPr>
          </p:sp>
          <p:sp>
            <p:nvSpPr>
              <p:cNvPr name="TextBox 26" id="26"/>
              <p:cNvSpPr txBox="true"/>
              <p:nvPr/>
            </p:nvSpPr>
            <p:spPr>
              <a:xfrm>
                <a:off x="0" y="-66675"/>
                <a:ext cx="3039798" cy="473075"/>
              </a:xfrm>
              <a:prstGeom prst="rect">
                <a:avLst/>
              </a:prstGeom>
            </p:spPr>
            <p:txBody>
              <a:bodyPr anchor="ctr" rtlCol="false" tIns="50800" lIns="50800" bIns="50800" rIns="50800"/>
              <a:lstStyle/>
              <a:p>
                <a:pPr algn="ctr">
                  <a:lnSpc>
                    <a:spcPts val="3640"/>
                  </a:lnSpc>
                </a:pPr>
              </a:p>
            </p:txBody>
          </p:sp>
        </p:grpSp>
      </p:grpSp>
      <p:sp>
        <p:nvSpPr>
          <p:cNvPr name="TextBox 27" id="27"/>
          <p:cNvSpPr txBox="true"/>
          <p:nvPr/>
        </p:nvSpPr>
        <p:spPr>
          <a:xfrm rot="0">
            <a:off x="4544660" y="841843"/>
            <a:ext cx="9198680" cy="883704"/>
          </a:xfrm>
          <a:prstGeom prst="rect">
            <a:avLst/>
          </a:prstGeom>
        </p:spPr>
        <p:txBody>
          <a:bodyPr anchor="t" rtlCol="false" tIns="0" lIns="0" bIns="0" rIns="0">
            <a:spAutoFit/>
          </a:bodyPr>
          <a:lstStyle/>
          <a:p>
            <a:pPr algn="ctr">
              <a:lnSpc>
                <a:spcPts val="7174"/>
              </a:lnSpc>
              <a:spcBef>
                <a:spcPct val="0"/>
              </a:spcBef>
            </a:pPr>
            <a:r>
              <a:rPr lang="en-US" b="true" sz="5124" spc="-230">
                <a:solidFill>
                  <a:srgbClr val="EAC683"/>
                </a:solidFill>
                <a:latin typeface="Bricolage Grotesque Bold"/>
                <a:ea typeface="Bricolage Grotesque Bold"/>
                <a:cs typeface="Bricolage Grotesque Bold"/>
                <a:sym typeface="Bricolage Grotesque Bold"/>
              </a:rPr>
              <a:t>NGƯỜI SÁNG LẬP</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990000">
                <a:alpha val="100000"/>
              </a:srgbClr>
            </a:gs>
            <a:gs pos="100000">
              <a:srgbClr val="690101">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Freeform 2" id="2"/>
          <p:cNvSpPr/>
          <p:nvPr/>
        </p:nvSpPr>
        <p:spPr>
          <a:xfrm flipH="false" flipV="false" rot="0">
            <a:off x="15038346" y="-184187"/>
            <a:ext cx="3373393" cy="1762598"/>
          </a:xfrm>
          <a:custGeom>
            <a:avLst/>
            <a:gdLst/>
            <a:ahLst/>
            <a:cxnLst/>
            <a:rect r="r" b="b" t="t" l="l"/>
            <a:pathLst>
              <a:path h="1762598" w="3373393">
                <a:moveTo>
                  <a:pt x="0" y="0"/>
                </a:moveTo>
                <a:lnTo>
                  <a:pt x="3373393" y="0"/>
                </a:lnTo>
                <a:lnTo>
                  <a:pt x="3373393" y="1762598"/>
                </a:lnTo>
                <a:lnTo>
                  <a:pt x="0" y="17625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123739" y="-184187"/>
            <a:ext cx="3373393" cy="1762598"/>
          </a:xfrm>
          <a:custGeom>
            <a:avLst/>
            <a:gdLst/>
            <a:ahLst/>
            <a:cxnLst/>
            <a:rect r="r" b="b" t="t" l="l"/>
            <a:pathLst>
              <a:path h="1762598" w="3373393">
                <a:moveTo>
                  <a:pt x="3373393" y="0"/>
                </a:moveTo>
                <a:lnTo>
                  <a:pt x="0" y="0"/>
                </a:lnTo>
                <a:lnTo>
                  <a:pt x="0" y="1762598"/>
                </a:lnTo>
                <a:lnTo>
                  <a:pt x="3373393" y="1762598"/>
                </a:lnTo>
                <a:lnTo>
                  <a:pt x="3373393"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3739" y="8708589"/>
            <a:ext cx="3373393" cy="1762598"/>
          </a:xfrm>
          <a:custGeom>
            <a:avLst/>
            <a:gdLst/>
            <a:ahLst/>
            <a:cxnLst/>
            <a:rect r="r" b="b" t="t" l="l"/>
            <a:pathLst>
              <a:path h="1762598" w="3373393">
                <a:moveTo>
                  <a:pt x="0" y="0"/>
                </a:moveTo>
                <a:lnTo>
                  <a:pt x="3373393" y="0"/>
                </a:lnTo>
                <a:lnTo>
                  <a:pt x="3373393" y="1762598"/>
                </a:lnTo>
                <a:lnTo>
                  <a:pt x="0" y="17625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10800000">
            <a:off x="15038346" y="8708589"/>
            <a:ext cx="3373393" cy="1762598"/>
          </a:xfrm>
          <a:custGeom>
            <a:avLst/>
            <a:gdLst/>
            <a:ahLst/>
            <a:cxnLst/>
            <a:rect r="r" b="b" t="t" l="l"/>
            <a:pathLst>
              <a:path h="1762598" w="3373393">
                <a:moveTo>
                  <a:pt x="3373393" y="0"/>
                </a:moveTo>
                <a:lnTo>
                  <a:pt x="0" y="0"/>
                </a:lnTo>
                <a:lnTo>
                  <a:pt x="0" y="1762598"/>
                </a:lnTo>
                <a:lnTo>
                  <a:pt x="3373393" y="1762598"/>
                </a:lnTo>
                <a:lnTo>
                  <a:pt x="3373393"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4377849" y="714185"/>
            <a:ext cx="9532302" cy="1654854"/>
            <a:chOff x="0" y="0"/>
            <a:chExt cx="12709736" cy="2206472"/>
          </a:xfrm>
        </p:grpSpPr>
        <p:sp>
          <p:nvSpPr>
            <p:cNvPr name="Freeform 7" id="7"/>
            <p:cNvSpPr/>
            <p:nvPr/>
          </p:nvSpPr>
          <p:spPr>
            <a:xfrm flipH="false" flipV="false" rot="0">
              <a:off x="1394415" y="1574014"/>
              <a:ext cx="9920906" cy="632458"/>
            </a:xfrm>
            <a:custGeom>
              <a:avLst/>
              <a:gdLst/>
              <a:ahLst/>
              <a:cxnLst/>
              <a:rect r="r" b="b" t="t" l="l"/>
              <a:pathLst>
                <a:path h="632458" w="9920906">
                  <a:moveTo>
                    <a:pt x="0" y="0"/>
                  </a:moveTo>
                  <a:lnTo>
                    <a:pt x="9920906" y="0"/>
                  </a:lnTo>
                  <a:lnTo>
                    <a:pt x="9920906" y="632458"/>
                  </a:lnTo>
                  <a:lnTo>
                    <a:pt x="0" y="632458"/>
                  </a:lnTo>
                  <a:lnTo>
                    <a:pt x="0" y="0"/>
                  </a:lnTo>
                  <a:close/>
                </a:path>
              </a:pathLst>
            </a:custGeom>
            <a:blipFill>
              <a:blip r:embed="rId4"/>
              <a:stretch>
                <a:fillRect l="0" t="0" r="0" b="0"/>
              </a:stretch>
            </a:blipFill>
          </p:spPr>
        </p:sp>
        <p:grpSp>
          <p:nvGrpSpPr>
            <p:cNvPr name="Group 8" id="8"/>
            <p:cNvGrpSpPr/>
            <p:nvPr/>
          </p:nvGrpSpPr>
          <p:grpSpPr>
            <a:xfrm rot="0">
              <a:off x="0" y="0"/>
              <a:ext cx="12709736" cy="1699204"/>
              <a:chOff x="0" y="0"/>
              <a:chExt cx="3039798" cy="406400"/>
            </a:xfrm>
          </p:grpSpPr>
          <p:sp>
            <p:nvSpPr>
              <p:cNvPr name="Freeform 9" id="9"/>
              <p:cNvSpPr/>
              <p:nvPr/>
            </p:nvSpPr>
            <p:spPr>
              <a:xfrm flipH="false" flipV="false" rot="0">
                <a:off x="0" y="0"/>
                <a:ext cx="3039798" cy="406400"/>
              </a:xfrm>
              <a:custGeom>
                <a:avLst/>
                <a:gdLst/>
                <a:ahLst/>
                <a:cxnLst/>
                <a:rect r="r" b="b" t="t" l="l"/>
                <a:pathLst>
                  <a:path h="406400" w="3039798">
                    <a:moveTo>
                      <a:pt x="2836598" y="0"/>
                    </a:moveTo>
                    <a:cubicBezTo>
                      <a:pt x="2948822" y="0"/>
                      <a:pt x="3039798" y="90976"/>
                      <a:pt x="3039798" y="203200"/>
                    </a:cubicBezTo>
                    <a:cubicBezTo>
                      <a:pt x="3039798" y="315424"/>
                      <a:pt x="2948822" y="406400"/>
                      <a:pt x="2836598"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690101">
                      <a:alpha val="100000"/>
                    </a:srgbClr>
                  </a:gs>
                  <a:gs pos="100000">
                    <a:srgbClr val="8B0000">
                      <a:alpha val="100000"/>
                    </a:srgbClr>
                  </a:gs>
                </a:gsLst>
                <a:lin ang="5400000"/>
              </a:gradFill>
              <a:ln w="114300" cap="sq">
                <a:gradFill>
                  <a:gsLst>
                    <a:gs pos="0">
                      <a:srgbClr val="D4AA5E">
                        <a:alpha val="100000"/>
                      </a:srgbClr>
                    </a:gs>
                    <a:gs pos="100000">
                      <a:srgbClr val="F2DBA2">
                        <a:alpha val="100000"/>
                      </a:srgbClr>
                    </a:gs>
                  </a:gsLst>
                  <a:lin ang="0"/>
                </a:gradFill>
                <a:prstDash val="solid"/>
                <a:miter/>
              </a:ln>
            </p:spPr>
          </p:sp>
          <p:sp>
            <p:nvSpPr>
              <p:cNvPr name="TextBox 10" id="10"/>
              <p:cNvSpPr txBox="true"/>
              <p:nvPr/>
            </p:nvSpPr>
            <p:spPr>
              <a:xfrm>
                <a:off x="0" y="-66675"/>
                <a:ext cx="3039798" cy="473075"/>
              </a:xfrm>
              <a:prstGeom prst="rect">
                <a:avLst/>
              </a:prstGeom>
            </p:spPr>
            <p:txBody>
              <a:bodyPr anchor="ctr" rtlCol="false" tIns="50800" lIns="50800" bIns="50800" rIns="50800"/>
              <a:lstStyle/>
              <a:p>
                <a:pPr algn="ctr">
                  <a:lnSpc>
                    <a:spcPts val="3640"/>
                  </a:lnSpc>
                </a:pPr>
              </a:p>
            </p:txBody>
          </p:sp>
        </p:grpSp>
      </p:grpSp>
      <p:grpSp>
        <p:nvGrpSpPr>
          <p:cNvPr name="Group 11" id="11"/>
          <p:cNvGrpSpPr/>
          <p:nvPr/>
        </p:nvGrpSpPr>
        <p:grpSpPr>
          <a:xfrm rot="0">
            <a:off x="2681335" y="2578563"/>
            <a:ext cx="6280032" cy="3320625"/>
            <a:chOff x="0" y="0"/>
            <a:chExt cx="8373375" cy="4427501"/>
          </a:xfrm>
        </p:grpSpPr>
        <p:sp>
          <p:nvSpPr>
            <p:cNvPr name="Freeform 12" id="12"/>
            <p:cNvSpPr/>
            <p:nvPr/>
          </p:nvSpPr>
          <p:spPr>
            <a:xfrm flipH="false" flipV="false" rot="0">
              <a:off x="2237521" y="0"/>
              <a:ext cx="3898334" cy="3898334"/>
            </a:xfrm>
            <a:custGeom>
              <a:avLst/>
              <a:gdLst/>
              <a:ahLst/>
              <a:cxnLst/>
              <a:rect r="r" b="b" t="t" l="l"/>
              <a:pathLst>
                <a:path h="3898334" w="3898334">
                  <a:moveTo>
                    <a:pt x="0" y="0"/>
                  </a:moveTo>
                  <a:lnTo>
                    <a:pt x="3898334" y="0"/>
                  </a:lnTo>
                  <a:lnTo>
                    <a:pt x="3898334" y="3898334"/>
                  </a:lnTo>
                  <a:lnTo>
                    <a:pt x="0" y="3898334"/>
                  </a:lnTo>
                  <a:lnTo>
                    <a:pt x="0" y="0"/>
                  </a:lnTo>
                  <a:close/>
                </a:path>
              </a:pathLst>
            </a:custGeom>
            <a:blipFill>
              <a:blip r:embed="rId5"/>
              <a:stretch>
                <a:fillRect l="0" t="0" r="0" b="0"/>
              </a:stretch>
            </a:blipFill>
          </p:spPr>
        </p:sp>
        <p:grpSp>
          <p:nvGrpSpPr>
            <p:cNvPr name="Group 13" id="13"/>
            <p:cNvGrpSpPr/>
            <p:nvPr/>
          </p:nvGrpSpPr>
          <p:grpSpPr>
            <a:xfrm rot="0">
              <a:off x="2328101" y="90580"/>
              <a:ext cx="3717174" cy="3717174"/>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15" id="15"/>
              <p:cNvSpPr txBox="true"/>
              <p:nvPr/>
            </p:nvSpPr>
            <p:spPr>
              <a:xfrm>
                <a:off x="76200" y="9525"/>
                <a:ext cx="660400" cy="727075"/>
              </a:xfrm>
              <a:prstGeom prst="rect">
                <a:avLst/>
              </a:prstGeom>
            </p:spPr>
            <p:txBody>
              <a:bodyPr anchor="ctr" rtlCol="false" tIns="50364" lIns="50364" bIns="50364" rIns="50364"/>
              <a:lstStyle/>
              <a:p>
                <a:pPr algn="ctr">
                  <a:lnSpc>
                    <a:spcPts val="3640"/>
                  </a:lnSpc>
                </a:pPr>
              </a:p>
            </p:txBody>
          </p:sp>
        </p:grpSp>
        <p:sp>
          <p:nvSpPr>
            <p:cNvPr name="Freeform 16" id="16"/>
            <p:cNvSpPr/>
            <p:nvPr/>
          </p:nvSpPr>
          <p:spPr>
            <a:xfrm flipH="false" flipV="false" rot="0">
              <a:off x="2494982" y="257461"/>
              <a:ext cx="3383411" cy="3383411"/>
            </a:xfrm>
            <a:custGeom>
              <a:avLst/>
              <a:gdLst/>
              <a:ahLst/>
              <a:cxnLst/>
              <a:rect r="r" b="b" t="t" l="l"/>
              <a:pathLst>
                <a:path h="3383411" w="3383411">
                  <a:moveTo>
                    <a:pt x="0" y="0"/>
                  </a:moveTo>
                  <a:lnTo>
                    <a:pt x="3383411" y="0"/>
                  </a:lnTo>
                  <a:lnTo>
                    <a:pt x="3383411" y="3383412"/>
                  </a:lnTo>
                  <a:lnTo>
                    <a:pt x="0" y="3383412"/>
                  </a:lnTo>
                  <a:lnTo>
                    <a:pt x="0" y="0"/>
                  </a:lnTo>
                  <a:close/>
                </a:path>
              </a:pathLst>
            </a:custGeom>
            <a:blipFill>
              <a:blip r:embed="rId5"/>
              <a:stretch>
                <a:fillRect l="0" t="0" r="0" b="0"/>
              </a:stretch>
            </a:blipFill>
          </p:spPr>
        </p:sp>
        <p:grpSp>
          <p:nvGrpSpPr>
            <p:cNvPr name="Group 17" id="17"/>
            <p:cNvGrpSpPr/>
            <p:nvPr/>
          </p:nvGrpSpPr>
          <p:grpSpPr>
            <a:xfrm rot="0">
              <a:off x="2586269" y="348749"/>
              <a:ext cx="3200837" cy="3200837"/>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0" t="0" r="0" b="0"/>
                </a:stretch>
              </a:blipFill>
              <a:ln w="114300" cap="sq">
                <a:gradFill>
                  <a:gsLst>
                    <a:gs pos="0">
                      <a:srgbClr val="D4AA5E">
                        <a:alpha val="100000"/>
                      </a:srgbClr>
                    </a:gs>
                    <a:gs pos="100000">
                      <a:srgbClr val="F2DBA2">
                        <a:alpha val="100000"/>
                      </a:srgbClr>
                    </a:gs>
                  </a:gsLst>
                  <a:lin ang="0"/>
                </a:gradFill>
                <a:prstDash val="solid"/>
                <a:miter/>
              </a:ln>
            </p:spPr>
          </p:sp>
        </p:grpSp>
        <p:sp>
          <p:nvSpPr>
            <p:cNvPr name="TextBox 19" id="19"/>
            <p:cNvSpPr txBox="true"/>
            <p:nvPr/>
          </p:nvSpPr>
          <p:spPr>
            <a:xfrm rot="0">
              <a:off x="0" y="3977709"/>
              <a:ext cx="8373375" cy="449792"/>
            </a:xfrm>
            <a:prstGeom prst="rect">
              <a:avLst/>
            </a:prstGeom>
          </p:spPr>
          <p:txBody>
            <a:bodyPr anchor="t" rtlCol="false" tIns="0" lIns="0" bIns="0" rIns="0">
              <a:spAutoFit/>
            </a:bodyPr>
            <a:lstStyle/>
            <a:p>
              <a:pPr algn="ctr">
                <a:lnSpc>
                  <a:spcPts val="2800"/>
                </a:lnSpc>
                <a:spcBef>
                  <a:spcPct val="0"/>
                </a:spcBef>
              </a:pPr>
              <a:r>
                <a:rPr lang="en-US" b="true" sz="2000" spc="-90">
                  <a:solidFill>
                    <a:srgbClr val="FDE8AC"/>
                  </a:solidFill>
                  <a:latin typeface="Bricolage Grotesque Bold"/>
                  <a:ea typeface="Bricolage Grotesque Bold"/>
                  <a:cs typeface="Bricolage Grotesque Bold"/>
                  <a:sym typeface="Bricolage Grotesque Bold"/>
                </a:rPr>
                <a:t>NGUYỄN ĐỨC THÀNH </a:t>
              </a:r>
            </a:p>
          </p:txBody>
        </p:sp>
      </p:grpSp>
      <p:grpSp>
        <p:nvGrpSpPr>
          <p:cNvPr name="Group 20" id="20"/>
          <p:cNvGrpSpPr/>
          <p:nvPr/>
        </p:nvGrpSpPr>
        <p:grpSpPr>
          <a:xfrm rot="0">
            <a:off x="9881222" y="2474446"/>
            <a:ext cx="6280032" cy="3387300"/>
            <a:chOff x="0" y="0"/>
            <a:chExt cx="8373375" cy="4516401"/>
          </a:xfrm>
        </p:grpSpPr>
        <p:sp>
          <p:nvSpPr>
            <p:cNvPr name="Freeform 21" id="21"/>
            <p:cNvSpPr/>
            <p:nvPr/>
          </p:nvSpPr>
          <p:spPr>
            <a:xfrm flipH="false" flipV="false" rot="0">
              <a:off x="2050549" y="0"/>
              <a:ext cx="3898334" cy="3898334"/>
            </a:xfrm>
            <a:custGeom>
              <a:avLst/>
              <a:gdLst/>
              <a:ahLst/>
              <a:cxnLst/>
              <a:rect r="r" b="b" t="t" l="l"/>
              <a:pathLst>
                <a:path h="3898334" w="3898334">
                  <a:moveTo>
                    <a:pt x="0" y="0"/>
                  </a:moveTo>
                  <a:lnTo>
                    <a:pt x="3898334" y="0"/>
                  </a:lnTo>
                  <a:lnTo>
                    <a:pt x="3898334" y="3898334"/>
                  </a:lnTo>
                  <a:lnTo>
                    <a:pt x="0" y="3898334"/>
                  </a:lnTo>
                  <a:lnTo>
                    <a:pt x="0" y="0"/>
                  </a:lnTo>
                  <a:close/>
                </a:path>
              </a:pathLst>
            </a:custGeom>
            <a:blipFill>
              <a:blip r:embed="rId5"/>
              <a:stretch>
                <a:fillRect l="0" t="0" r="0" b="0"/>
              </a:stretch>
            </a:blipFill>
          </p:spPr>
        </p:sp>
        <p:grpSp>
          <p:nvGrpSpPr>
            <p:cNvPr name="Group 22" id="22"/>
            <p:cNvGrpSpPr/>
            <p:nvPr/>
          </p:nvGrpSpPr>
          <p:grpSpPr>
            <a:xfrm rot="0">
              <a:off x="2141129" y="90580"/>
              <a:ext cx="3717174" cy="3717174"/>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24" id="24"/>
              <p:cNvSpPr txBox="true"/>
              <p:nvPr/>
            </p:nvSpPr>
            <p:spPr>
              <a:xfrm>
                <a:off x="76200" y="9525"/>
                <a:ext cx="660400" cy="727075"/>
              </a:xfrm>
              <a:prstGeom prst="rect">
                <a:avLst/>
              </a:prstGeom>
            </p:spPr>
            <p:txBody>
              <a:bodyPr anchor="ctr" rtlCol="false" tIns="50364" lIns="50364" bIns="50364" rIns="50364"/>
              <a:lstStyle/>
              <a:p>
                <a:pPr algn="ctr">
                  <a:lnSpc>
                    <a:spcPts val="3640"/>
                  </a:lnSpc>
                </a:pPr>
              </a:p>
            </p:txBody>
          </p:sp>
        </p:grpSp>
        <p:sp>
          <p:nvSpPr>
            <p:cNvPr name="Freeform 25" id="25"/>
            <p:cNvSpPr/>
            <p:nvPr/>
          </p:nvSpPr>
          <p:spPr>
            <a:xfrm flipH="false" flipV="false" rot="0">
              <a:off x="2308010" y="257461"/>
              <a:ext cx="3383411" cy="3383411"/>
            </a:xfrm>
            <a:custGeom>
              <a:avLst/>
              <a:gdLst/>
              <a:ahLst/>
              <a:cxnLst/>
              <a:rect r="r" b="b" t="t" l="l"/>
              <a:pathLst>
                <a:path h="3383411" w="3383411">
                  <a:moveTo>
                    <a:pt x="0" y="0"/>
                  </a:moveTo>
                  <a:lnTo>
                    <a:pt x="3383411" y="0"/>
                  </a:lnTo>
                  <a:lnTo>
                    <a:pt x="3383411" y="3383412"/>
                  </a:lnTo>
                  <a:lnTo>
                    <a:pt x="0" y="3383412"/>
                  </a:lnTo>
                  <a:lnTo>
                    <a:pt x="0" y="0"/>
                  </a:lnTo>
                  <a:close/>
                </a:path>
              </a:pathLst>
            </a:custGeom>
            <a:blipFill>
              <a:blip r:embed="rId5"/>
              <a:stretch>
                <a:fillRect l="0" t="0" r="0" b="0"/>
              </a:stretch>
            </a:blipFill>
          </p:spPr>
        </p:sp>
        <p:grpSp>
          <p:nvGrpSpPr>
            <p:cNvPr name="Group 26" id="26"/>
            <p:cNvGrpSpPr/>
            <p:nvPr/>
          </p:nvGrpSpPr>
          <p:grpSpPr>
            <a:xfrm rot="0">
              <a:off x="2399297" y="348749"/>
              <a:ext cx="3200837" cy="3200837"/>
              <a:chOff x="0" y="0"/>
              <a:chExt cx="812800" cy="812800"/>
            </a:xfrm>
          </p:grpSpPr>
          <p:sp>
            <p:nvSpPr>
              <p:cNvPr name="Freeform 27" id="2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0" t="-62" r="0" b="-62"/>
                </a:stretch>
              </a:blipFill>
              <a:ln w="114300" cap="sq">
                <a:gradFill>
                  <a:gsLst>
                    <a:gs pos="0">
                      <a:srgbClr val="D4AA5E">
                        <a:alpha val="100000"/>
                      </a:srgbClr>
                    </a:gs>
                    <a:gs pos="100000">
                      <a:srgbClr val="F2DBA2">
                        <a:alpha val="100000"/>
                      </a:srgbClr>
                    </a:gs>
                  </a:gsLst>
                  <a:lin ang="0"/>
                </a:gradFill>
                <a:prstDash val="solid"/>
                <a:miter/>
              </a:ln>
            </p:spPr>
          </p:sp>
        </p:grpSp>
        <p:sp>
          <p:nvSpPr>
            <p:cNvPr name="TextBox 28" id="28"/>
            <p:cNvSpPr txBox="true"/>
            <p:nvPr/>
          </p:nvSpPr>
          <p:spPr>
            <a:xfrm rot="0">
              <a:off x="0" y="4066609"/>
              <a:ext cx="8373375" cy="449792"/>
            </a:xfrm>
            <a:prstGeom prst="rect">
              <a:avLst/>
            </a:prstGeom>
          </p:spPr>
          <p:txBody>
            <a:bodyPr anchor="t" rtlCol="false" tIns="0" lIns="0" bIns="0" rIns="0">
              <a:spAutoFit/>
            </a:bodyPr>
            <a:lstStyle/>
            <a:p>
              <a:pPr algn="ctr">
                <a:lnSpc>
                  <a:spcPts val="2800"/>
                </a:lnSpc>
                <a:spcBef>
                  <a:spcPct val="0"/>
                </a:spcBef>
              </a:pPr>
              <a:r>
                <a:rPr lang="en-US" sz="2000" spc="-90">
                  <a:solidFill>
                    <a:srgbClr val="FDE8AC"/>
                  </a:solidFill>
                  <a:latin typeface="Bricolage Grotesque"/>
                  <a:ea typeface="Bricolage Grotesque"/>
                  <a:cs typeface="Bricolage Grotesque"/>
                  <a:sym typeface="Bricolage Grotesque"/>
                </a:rPr>
                <a:t>ĐẶNG TRANG</a:t>
              </a:r>
            </a:p>
          </p:txBody>
        </p:sp>
      </p:grpSp>
      <p:grpSp>
        <p:nvGrpSpPr>
          <p:cNvPr name="Group 29" id="29"/>
          <p:cNvGrpSpPr/>
          <p:nvPr/>
        </p:nvGrpSpPr>
        <p:grpSpPr>
          <a:xfrm rot="0">
            <a:off x="13386505" y="2452969"/>
            <a:ext cx="6280032" cy="3430255"/>
            <a:chOff x="0" y="0"/>
            <a:chExt cx="8373375" cy="4573673"/>
          </a:xfrm>
        </p:grpSpPr>
        <p:sp>
          <p:nvSpPr>
            <p:cNvPr name="Freeform 30" id="30"/>
            <p:cNvSpPr/>
            <p:nvPr/>
          </p:nvSpPr>
          <p:spPr>
            <a:xfrm flipH="false" flipV="false" rot="0">
              <a:off x="2050549" y="0"/>
              <a:ext cx="3898334" cy="3898334"/>
            </a:xfrm>
            <a:custGeom>
              <a:avLst/>
              <a:gdLst/>
              <a:ahLst/>
              <a:cxnLst/>
              <a:rect r="r" b="b" t="t" l="l"/>
              <a:pathLst>
                <a:path h="3898334" w="3898334">
                  <a:moveTo>
                    <a:pt x="0" y="0"/>
                  </a:moveTo>
                  <a:lnTo>
                    <a:pt x="3898334" y="0"/>
                  </a:lnTo>
                  <a:lnTo>
                    <a:pt x="3898334" y="3898334"/>
                  </a:lnTo>
                  <a:lnTo>
                    <a:pt x="0" y="3898334"/>
                  </a:lnTo>
                  <a:lnTo>
                    <a:pt x="0" y="0"/>
                  </a:lnTo>
                  <a:close/>
                </a:path>
              </a:pathLst>
            </a:custGeom>
            <a:blipFill>
              <a:blip r:embed="rId5"/>
              <a:stretch>
                <a:fillRect l="0" t="0" r="0" b="0"/>
              </a:stretch>
            </a:blipFill>
          </p:spPr>
        </p:sp>
        <p:grpSp>
          <p:nvGrpSpPr>
            <p:cNvPr name="Group 31" id="31"/>
            <p:cNvGrpSpPr/>
            <p:nvPr/>
          </p:nvGrpSpPr>
          <p:grpSpPr>
            <a:xfrm rot="0">
              <a:off x="2141129" y="90580"/>
              <a:ext cx="3717174" cy="3717174"/>
              <a:chOff x="0" y="0"/>
              <a:chExt cx="812800" cy="812800"/>
            </a:xfrm>
          </p:grpSpPr>
          <p:sp>
            <p:nvSpPr>
              <p:cNvPr name="Freeform 32" id="3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33" id="33"/>
              <p:cNvSpPr txBox="true"/>
              <p:nvPr/>
            </p:nvSpPr>
            <p:spPr>
              <a:xfrm>
                <a:off x="76200" y="9525"/>
                <a:ext cx="660400" cy="727075"/>
              </a:xfrm>
              <a:prstGeom prst="rect">
                <a:avLst/>
              </a:prstGeom>
            </p:spPr>
            <p:txBody>
              <a:bodyPr anchor="ctr" rtlCol="false" tIns="50364" lIns="50364" bIns="50364" rIns="50364"/>
              <a:lstStyle/>
              <a:p>
                <a:pPr algn="ctr">
                  <a:lnSpc>
                    <a:spcPts val="3640"/>
                  </a:lnSpc>
                </a:pPr>
              </a:p>
            </p:txBody>
          </p:sp>
        </p:grpSp>
        <p:sp>
          <p:nvSpPr>
            <p:cNvPr name="Freeform 34" id="34"/>
            <p:cNvSpPr/>
            <p:nvPr/>
          </p:nvSpPr>
          <p:spPr>
            <a:xfrm flipH="false" flipV="false" rot="0">
              <a:off x="2308010" y="257461"/>
              <a:ext cx="3383411" cy="3383411"/>
            </a:xfrm>
            <a:custGeom>
              <a:avLst/>
              <a:gdLst/>
              <a:ahLst/>
              <a:cxnLst/>
              <a:rect r="r" b="b" t="t" l="l"/>
              <a:pathLst>
                <a:path h="3383411" w="3383411">
                  <a:moveTo>
                    <a:pt x="0" y="0"/>
                  </a:moveTo>
                  <a:lnTo>
                    <a:pt x="3383411" y="0"/>
                  </a:lnTo>
                  <a:lnTo>
                    <a:pt x="3383411" y="3383412"/>
                  </a:lnTo>
                  <a:lnTo>
                    <a:pt x="0" y="3383412"/>
                  </a:lnTo>
                  <a:lnTo>
                    <a:pt x="0" y="0"/>
                  </a:lnTo>
                  <a:close/>
                </a:path>
              </a:pathLst>
            </a:custGeom>
            <a:blipFill>
              <a:blip r:embed="rId5"/>
              <a:stretch>
                <a:fillRect l="0" t="0" r="0" b="0"/>
              </a:stretch>
            </a:blipFill>
          </p:spPr>
        </p:sp>
        <p:grpSp>
          <p:nvGrpSpPr>
            <p:cNvPr name="Group 35" id="35"/>
            <p:cNvGrpSpPr/>
            <p:nvPr/>
          </p:nvGrpSpPr>
          <p:grpSpPr>
            <a:xfrm rot="0">
              <a:off x="2399297" y="348749"/>
              <a:ext cx="3200837" cy="3200837"/>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50664" t="0" r="-16666" b="-25498"/>
                </a:stretch>
              </a:blipFill>
              <a:ln w="114300" cap="sq">
                <a:gradFill>
                  <a:gsLst>
                    <a:gs pos="0">
                      <a:srgbClr val="D4AA5E">
                        <a:alpha val="100000"/>
                      </a:srgbClr>
                    </a:gs>
                    <a:gs pos="100000">
                      <a:srgbClr val="F2DBA2">
                        <a:alpha val="100000"/>
                      </a:srgbClr>
                    </a:gs>
                  </a:gsLst>
                  <a:lin ang="0"/>
                </a:gradFill>
                <a:prstDash val="solid"/>
                <a:miter/>
              </a:ln>
            </p:spPr>
          </p:sp>
        </p:grpSp>
        <p:sp>
          <p:nvSpPr>
            <p:cNvPr name="TextBox 37" id="37"/>
            <p:cNvSpPr txBox="true"/>
            <p:nvPr/>
          </p:nvSpPr>
          <p:spPr>
            <a:xfrm rot="0">
              <a:off x="0" y="4123881"/>
              <a:ext cx="8373375" cy="449792"/>
            </a:xfrm>
            <a:prstGeom prst="rect">
              <a:avLst/>
            </a:prstGeom>
          </p:spPr>
          <p:txBody>
            <a:bodyPr anchor="t" rtlCol="false" tIns="0" lIns="0" bIns="0" rIns="0">
              <a:spAutoFit/>
            </a:bodyPr>
            <a:lstStyle/>
            <a:p>
              <a:pPr algn="ctr">
                <a:lnSpc>
                  <a:spcPts val="2800"/>
                </a:lnSpc>
                <a:spcBef>
                  <a:spcPct val="0"/>
                </a:spcBef>
              </a:pPr>
              <a:r>
                <a:rPr lang="en-US" b="true" sz="2000" spc="-90">
                  <a:solidFill>
                    <a:srgbClr val="FDE8AC"/>
                  </a:solidFill>
                  <a:latin typeface="Bricolage Grotesque Bold"/>
                  <a:ea typeface="Bricolage Grotesque Bold"/>
                  <a:cs typeface="Bricolage Grotesque Bold"/>
                  <a:sym typeface="Bricolage Grotesque Bold"/>
                </a:rPr>
                <a:t>HỒNG CỬU</a:t>
              </a:r>
            </a:p>
          </p:txBody>
        </p:sp>
      </p:grpSp>
      <p:sp>
        <p:nvSpPr>
          <p:cNvPr name="Freeform 38" id="38"/>
          <p:cNvSpPr/>
          <p:nvPr/>
        </p:nvSpPr>
        <p:spPr>
          <a:xfrm flipH="false" flipV="false" rot="0">
            <a:off x="1311859" y="6293623"/>
            <a:ext cx="2923751" cy="2923751"/>
          </a:xfrm>
          <a:custGeom>
            <a:avLst/>
            <a:gdLst/>
            <a:ahLst/>
            <a:cxnLst/>
            <a:rect r="r" b="b" t="t" l="l"/>
            <a:pathLst>
              <a:path h="2923751" w="2923751">
                <a:moveTo>
                  <a:pt x="0" y="0"/>
                </a:moveTo>
                <a:lnTo>
                  <a:pt x="2923751" y="0"/>
                </a:lnTo>
                <a:lnTo>
                  <a:pt x="2923751" y="2923750"/>
                </a:lnTo>
                <a:lnTo>
                  <a:pt x="0" y="2923750"/>
                </a:lnTo>
                <a:lnTo>
                  <a:pt x="0" y="0"/>
                </a:lnTo>
                <a:close/>
              </a:path>
            </a:pathLst>
          </a:custGeom>
          <a:blipFill>
            <a:blip r:embed="rId5"/>
            <a:stretch>
              <a:fillRect l="0" t="0" r="0" b="0"/>
            </a:stretch>
          </a:blipFill>
        </p:spPr>
      </p:sp>
      <p:grpSp>
        <p:nvGrpSpPr>
          <p:cNvPr name="Group 39" id="39"/>
          <p:cNvGrpSpPr/>
          <p:nvPr/>
        </p:nvGrpSpPr>
        <p:grpSpPr>
          <a:xfrm rot="0">
            <a:off x="1379794" y="6361558"/>
            <a:ext cx="2787880" cy="2787880"/>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41" id="41"/>
            <p:cNvSpPr txBox="true"/>
            <p:nvPr/>
          </p:nvSpPr>
          <p:spPr>
            <a:xfrm>
              <a:off x="76200" y="9525"/>
              <a:ext cx="660400" cy="727075"/>
            </a:xfrm>
            <a:prstGeom prst="rect">
              <a:avLst/>
            </a:prstGeom>
          </p:spPr>
          <p:txBody>
            <a:bodyPr anchor="ctr" rtlCol="false" tIns="50364" lIns="50364" bIns="50364" rIns="50364"/>
            <a:lstStyle/>
            <a:p>
              <a:pPr algn="ctr">
                <a:lnSpc>
                  <a:spcPts val="3640"/>
                </a:lnSpc>
              </a:pPr>
            </a:p>
          </p:txBody>
        </p:sp>
      </p:grpSp>
      <p:sp>
        <p:nvSpPr>
          <p:cNvPr name="Freeform 42" id="42"/>
          <p:cNvSpPr/>
          <p:nvPr/>
        </p:nvSpPr>
        <p:spPr>
          <a:xfrm flipH="false" flipV="false" rot="0">
            <a:off x="1504955" y="6486719"/>
            <a:ext cx="2537558" cy="2537558"/>
          </a:xfrm>
          <a:custGeom>
            <a:avLst/>
            <a:gdLst/>
            <a:ahLst/>
            <a:cxnLst/>
            <a:rect r="r" b="b" t="t" l="l"/>
            <a:pathLst>
              <a:path h="2537558" w="2537558">
                <a:moveTo>
                  <a:pt x="0" y="0"/>
                </a:moveTo>
                <a:lnTo>
                  <a:pt x="2537559" y="0"/>
                </a:lnTo>
                <a:lnTo>
                  <a:pt x="2537559" y="2537558"/>
                </a:lnTo>
                <a:lnTo>
                  <a:pt x="0" y="2537558"/>
                </a:lnTo>
                <a:lnTo>
                  <a:pt x="0" y="0"/>
                </a:lnTo>
                <a:close/>
              </a:path>
            </a:pathLst>
          </a:custGeom>
          <a:blipFill>
            <a:blip r:embed="rId5"/>
            <a:stretch>
              <a:fillRect l="0" t="0" r="0" b="0"/>
            </a:stretch>
          </a:blipFill>
        </p:spPr>
      </p:sp>
      <p:grpSp>
        <p:nvGrpSpPr>
          <p:cNvPr name="Group 43" id="43"/>
          <p:cNvGrpSpPr/>
          <p:nvPr/>
        </p:nvGrpSpPr>
        <p:grpSpPr>
          <a:xfrm rot="0">
            <a:off x="1573421" y="6555184"/>
            <a:ext cx="2400628" cy="2400628"/>
            <a:chOff x="0" y="0"/>
            <a:chExt cx="812800" cy="812800"/>
          </a:xfrm>
        </p:grpSpPr>
        <p:sp>
          <p:nvSpPr>
            <p:cNvPr name="Freeform 44" id="4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0" t="0" r="0" b="-49812"/>
              </a:stretch>
            </a:blipFill>
            <a:ln w="114300" cap="sq">
              <a:gradFill>
                <a:gsLst>
                  <a:gs pos="0">
                    <a:srgbClr val="D4AA5E">
                      <a:alpha val="100000"/>
                    </a:srgbClr>
                  </a:gs>
                  <a:gs pos="100000">
                    <a:srgbClr val="F2DBA2">
                      <a:alpha val="100000"/>
                    </a:srgbClr>
                  </a:gs>
                </a:gsLst>
                <a:lin ang="0"/>
              </a:gradFill>
              <a:prstDash val="solid"/>
              <a:miter/>
            </a:ln>
          </p:spPr>
        </p:sp>
      </p:grpSp>
      <p:sp>
        <p:nvSpPr>
          <p:cNvPr name="Freeform 45" id="45"/>
          <p:cNvSpPr/>
          <p:nvPr/>
        </p:nvSpPr>
        <p:spPr>
          <a:xfrm flipH="false" flipV="false" rot="0">
            <a:off x="5511960" y="6225687"/>
            <a:ext cx="2923751" cy="2923751"/>
          </a:xfrm>
          <a:custGeom>
            <a:avLst/>
            <a:gdLst/>
            <a:ahLst/>
            <a:cxnLst/>
            <a:rect r="r" b="b" t="t" l="l"/>
            <a:pathLst>
              <a:path h="2923751" w="2923751">
                <a:moveTo>
                  <a:pt x="0" y="0"/>
                </a:moveTo>
                <a:lnTo>
                  <a:pt x="2923750" y="0"/>
                </a:lnTo>
                <a:lnTo>
                  <a:pt x="2923750" y="2923751"/>
                </a:lnTo>
                <a:lnTo>
                  <a:pt x="0" y="2923751"/>
                </a:lnTo>
                <a:lnTo>
                  <a:pt x="0" y="0"/>
                </a:lnTo>
                <a:close/>
              </a:path>
            </a:pathLst>
          </a:custGeom>
          <a:blipFill>
            <a:blip r:embed="rId5"/>
            <a:stretch>
              <a:fillRect l="0" t="0" r="0" b="0"/>
            </a:stretch>
          </a:blipFill>
        </p:spPr>
      </p:sp>
      <p:grpSp>
        <p:nvGrpSpPr>
          <p:cNvPr name="Group 46" id="46"/>
          <p:cNvGrpSpPr/>
          <p:nvPr/>
        </p:nvGrpSpPr>
        <p:grpSpPr>
          <a:xfrm rot="0">
            <a:off x="5579895" y="6293623"/>
            <a:ext cx="2787880" cy="2787880"/>
            <a:chOff x="0" y="0"/>
            <a:chExt cx="812800" cy="812800"/>
          </a:xfrm>
        </p:grpSpPr>
        <p:sp>
          <p:nvSpPr>
            <p:cNvPr name="Freeform 47" id="4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48" id="48"/>
            <p:cNvSpPr txBox="true"/>
            <p:nvPr/>
          </p:nvSpPr>
          <p:spPr>
            <a:xfrm>
              <a:off x="76200" y="9525"/>
              <a:ext cx="660400" cy="727075"/>
            </a:xfrm>
            <a:prstGeom prst="rect">
              <a:avLst/>
            </a:prstGeom>
          </p:spPr>
          <p:txBody>
            <a:bodyPr anchor="ctr" rtlCol="false" tIns="50364" lIns="50364" bIns="50364" rIns="50364"/>
            <a:lstStyle/>
            <a:p>
              <a:pPr algn="ctr">
                <a:lnSpc>
                  <a:spcPts val="3640"/>
                </a:lnSpc>
              </a:pPr>
            </a:p>
          </p:txBody>
        </p:sp>
      </p:grpSp>
      <p:sp>
        <p:nvSpPr>
          <p:cNvPr name="Freeform 49" id="49"/>
          <p:cNvSpPr/>
          <p:nvPr/>
        </p:nvSpPr>
        <p:spPr>
          <a:xfrm flipH="false" flipV="false" rot="0">
            <a:off x="5705056" y="6418784"/>
            <a:ext cx="2537558" cy="2537558"/>
          </a:xfrm>
          <a:custGeom>
            <a:avLst/>
            <a:gdLst/>
            <a:ahLst/>
            <a:cxnLst/>
            <a:rect r="r" b="b" t="t" l="l"/>
            <a:pathLst>
              <a:path h="2537558" w="2537558">
                <a:moveTo>
                  <a:pt x="0" y="0"/>
                </a:moveTo>
                <a:lnTo>
                  <a:pt x="2537558" y="0"/>
                </a:lnTo>
                <a:lnTo>
                  <a:pt x="2537558" y="2537558"/>
                </a:lnTo>
                <a:lnTo>
                  <a:pt x="0" y="2537558"/>
                </a:lnTo>
                <a:lnTo>
                  <a:pt x="0" y="0"/>
                </a:lnTo>
                <a:close/>
              </a:path>
            </a:pathLst>
          </a:custGeom>
          <a:blipFill>
            <a:blip r:embed="rId5"/>
            <a:stretch>
              <a:fillRect l="0" t="0" r="0" b="0"/>
            </a:stretch>
          </a:blipFill>
        </p:spPr>
      </p:sp>
      <p:grpSp>
        <p:nvGrpSpPr>
          <p:cNvPr name="Group 50" id="50"/>
          <p:cNvGrpSpPr/>
          <p:nvPr/>
        </p:nvGrpSpPr>
        <p:grpSpPr>
          <a:xfrm rot="0">
            <a:off x="5773521" y="6487249"/>
            <a:ext cx="2400628" cy="2400628"/>
            <a:chOff x="0" y="0"/>
            <a:chExt cx="812800" cy="812800"/>
          </a:xfrm>
        </p:grpSpPr>
        <p:sp>
          <p:nvSpPr>
            <p:cNvPr name="Freeform 51" id="5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0" t="-7920" r="0" b="-24311"/>
              </a:stretch>
            </a:blipFill>
            <a:ln w="114300" cap="sq">
              <a:gradFill>
                <a:gsLst>
                  <a:gs pos="0">
                    <a:srgbClr val="D4AA5E">
                      <a:alpha val="100000"/>
                    </a:srgbClr>
                  </a:gs>
                  <a:gs pos="100000">
                    <a:srgbClr val="F2DBA2">
                      <a:alpha val="100000"/>
                    </a:srgbClr>
                  </a:gs>
                </a:gsLst>
                <a:lin ang="0"/>
              </a:gradFill>
              <a:prstDash val="solid"/>
              <a:miter/>
            </a:ln>
          </p:spPr>
        </p:sp>
      </p:grpSp>
      <p:sp>
        <p:nvSpPr>
          <p:cNvPr name="Freeform 52" id="52"/>
          <p:cNvSpPr/>
          <p:nvPr/>
        </p:nvSpPr>
        <p:spPr>
          <a:xfrm flipH="false" flipV="false" rot="0">
            <a:off x="9712060" y="6293623"/>
            <a:ext cx="2923751" cy="2923751"/>
          </a:xfrm>
          <a:custGeom>
            <a:avLst/>
            <a:gdLst/>
            <a:ahLst/>
            <a:cxnLst/>
            <a:rect r="r" b="b" t="t" l="l"/>
            <a:pathLst>
              <a:path h="2923751" w="2923751">
                <a:moveTo>
                  <a:pt x="0" y="0"/>
                </a:moveTo>
                <a:lnTo>
                  <a:pt x="2923751" y="0"/>
                </a:lnTo>
                <a:lnTo>
                  <a:pt x="2923751" y="2923750"/>
                </a:lnTo>
                <a:lnTo>
                  <a:pt x="0" y="2923750"/>
                </a:lnTo>
                <a:lnTo>
                  <a:pt x="0" y="0"/>
                </a:lnTo>
                <a:close/>
              </a:path>
            </a:pathLst>
          </a:custGeom>
          <a:blipFill>
            <a:blip r:embed="rId5"/>
            <a:stretch>
              <a:fillRect l="0" t="0" r="0" b="0"/>
            </a:stretch>
          </a:blipFill>
        </p:spPr>
      </p:sp>
      <p:grpSp>
        <p:nvGrpSpPr>
          <p:cNvPr name="Group 53" id="53"/>
          <p:cNvGrpSpPr/>
          <p:nvPr/>
        </p:nvGrpSpPr>
        <p:grpSpPr>
          <a:xfrm rot="0">
            <a:off x="9779996" y="6361558"/>
            <a:ext cx="2787880" cy="2787880"/>
            <a:chOff x="0" y="0"/>
            <a:chExt cx="812800" cy="812800"/>
          </a:xfrm>
        </p:grpSpPr>
        <p:sp>
          <p:nvSpPr>
            <p:cNvPr name="Freeform 54" id="5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55" id="55"/>
            <p:cNvSpPr txBox="true"/>
            <p:nvPr/>
          </p:nvSpPr>
          <p:spPr>
            <a:xfrm>
              <a:off x="76200" y="9525"/>
              <a:ext cx="660400" cy="727075"/>
            </a:xfrm>
            <a:prstGeom prst="rect">
              <a:avLst/>
            </a:prstGeom>
          </p:spPr>
          <p:txBody>
            <a:bodyPr anchor="ctr" rtlCol="false" tIns="50364" lIns="50364" bIns="50364" rIns="50364"/>
            <a:lstStyle/>
            <a:p>
              <a:pPr algn="ctr">
                <a:lnSpc>
                  <a:spcPts val="3640"/>
                </a:lnSpc>
              </a:pPr>
            </a:p>
          </p:txBody>
        </p:sp>
      </p:grpSp>
      <p:sp>
        <p:nvSpPr>
          <p:cNvPr name="Freeform 56" id="56"/>
          <p:cNvSpPr/>
          <p:nvPr/>
        </p:nvSpPr>
        <p:spPr>
          <a:xfrm flipH="false" flipV="false" rot="0">
            <a:off x="9905157" y="6486719"/>
            <a:ext cx="2537558" cy="2537558"/>
          </a:xfrm>
          <a:custGeom>
            <a:avLst/>
            <a:gdLst/>
            <a:ahLst/>
            <a:cxnLst/>
            <a:rect r="r" b="b" t="t" l="l"/>
            <a:pathLst>
              <a:path h="2537558" w="2537558">
                <a:moveTo>
                  <a:pt x="0" y="0"/>
                </a:moveTo>
                <a:lnTo>
                  <a:pt x="2537558" y="0"/>
                </a:lnTo>
                <a:lnTo>
                  <a:pt x="2537558" y="2537558"/>
                </a:lnTo>
                <a:lnTo>
                  <a:pt x="0" y="2537558"/>
                </a:lnTo>
                <a:lnTo>
                  <a:pt x="0" y="0"/>
                </a:lnTo>
                <a:close/>
              </a:path>
            </a:pathLst>
          </a:custGeom>
          <a:blipFill>
            <a:blip r:embed="rId5"/>
            <a:stretch>
              <a:fillRect l="0" t="0" r="0" b="0"/>
            </a:stretch>
          </a:blipFill>
        </p:spPr>
      </p:sp>
      <p:grpSp>
        <p:nvGrpSpPr>
          <p:cNvPr name="Group 57" id="57"/>
          <p:cNvGrpSpPr/>
          <p:nvPr/>
        </p:nvGrpSpPr>
        <p:grpSpPr>
          <a:xfrm rot="0">
            <a:off x="9973622" y="6555184"/>
            <a:ext cx="2400628" cy="2400628"/>
            <a:chOff x="0" y="0"/>
            <a:chExt cx="812800" cy="812800"/>
          </a:xfrm>
        </p:grpSpPr>
        <p:sp>
          <p:nvSpPr>
            <p:cNvPr name="Freeform 58" id="5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0" t="-6369" r="0" b="-43249"/>
              </a:stretch>
            </a:blipFill>
            <a:ln w="114300" cap="sq">
              <a:gradFill>
                <a:gsLst>
                  <a:gs pos="0">
                    <a:srgbClr val="D4AA5E">
                      <a:alpha val="100000"/>
                    </a:srgbClr>
                  </a:gs>
                  <a:gs pos="100000">
                    <a:srgbClr val="F2DBA2">
                      <a:alpha val="100000"/>
                    </a:srgbClr>
                  </a:gs>
                </a:gsLst>
                <a:lin ang="0"/>
              </a:gradFill>
              <a:prstDash val="solid"/>
              <a:miter/>
            </a:ln>
          </p:spPr>
        </p:sp>
      </p:grpSp>
      <p:sp>
        <p:nvSpPr>
          <p:cNvPr name="Freeform 59" id="59"/>
          <p:cNvSpPr/>
          <p:nvPr/>
        </p:nvSpPr>
        <p:spPr>
          <a:xfrm flipH="false" flipV="false" rot="0">
            <a:off x="13912161" y="6196722"/>
            <a:ext cx="2923751" cy="2923751"/>
          </a:xfrm>
          <a:custGeom>
            <a:avLst/>
            <a:gdLst/>
            <a:ahLst/>
            <a:cxnLst/>
            <a:rect r="r" b="b" t="t" l="l"/>
            <a:pathLst>
              <a:path h="2923751" w="2923751">
                <a:moveTo>
                  <a:pt x="0" y="0"/>
                </a:moveTo>
                <a:lnTo>
                  <a:pt x="2923751" y="0"/>
                </a:lnTo>
                <a:lnTo>
                  <a:pt x="2923751" y="2923751"/>
                </a:lnTo>
                <a:lnTo>
                  <a:pt x="0" y="2923751"/>
                </a:lnTo>
                <a:lnTo>
                  <a:pt x="0" y="0"/>
                </a:lnTo>
                <a:close/>
              </a:path>
            </a:pathLst>
          </a:custGeom>
          <a:blipFill>
            <a:blip r:embed="rId5"/>
            <a:stretch>
              <a:fillRect l="0" t="0" r="0" b="0"/>
            </a:stretch>
          </a:blipFill>
        </p:spPr>
      </p:sp>
      <p:grpSp>
        <p:nvGrpSpPr>
          <p:cNvPr name="Group 60" id="60"/>
          <p:cNvGrpSpPr/>
          <p:nvPr/>
        </p:nvGrpSpPr>
        <p:grpSpPr>
          <a:xfrm rot="0">
            <a:off x="13980096" y="6264657"/>
            <a:ext cx="2787880" cy="2787880"/>
            <a:chOff x="0" y="0"/>
            <a:chExt cx="812800" cy="812800"/>
          </a:xfrm>
        </p:grpSpPr>
        <p:sp>
          <p:nvSpPr>
            <p:cNvPr name="Freeform 61" id="6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62" id="62"/>
            <p:cNvSpPr txBox="true"/>
            <p:nvPr/>
          </p:nvSpPr>
          <p:spPr>
            <a:xfrm>
              <a:off x="76200" y="9525"/>
              <a:ext cx="660400" cy="727075"/>
            </a:xfrm>
            <a:prstGeom prst="rect">
              <a:avLst/>
            </a:prstGeom>
          </p:spPr>
          <p:txBody>
            <a:bodyPr anchor="ctr" rtlCol="false" tIns="50364" lIns="50364" bIns="50364" rIns="50364"/>
            <a:lstStyle/>
            <a:p>
              <a:pPr algn="ctr">
                <a:lnSpc>
                  <a:spcPts val="3640"/>
                </a:lnSpc>
              </a:pPr>
            </a:p>
          </p:txBody>
        </p:sp>
      </p:grpSp>
      <p:sp>
        <p:nvSpPr>
          <p:cNvPr name="Freeform 63" id="63"/>
          <p:cNvSpPr/>
          <p:nvPr/>
        </p:nvSpPr>
        <p:spPr>
          <a:xfrm flipH="false" flipV="false" rot="0">
            <a:off x="14105257" y="6389818"/>
            <a:ext cx="2537558" cy="2537558"/>
          </a:xfrm>
          <a:custGeom>
            <a:avLst/>
            <a:gdLst/>
            <a:ahLst/>
            <a:cxnLst/>
            <a:rect r="r" b="b" t="t" l="l"/>
            <a:pathLst>
              <a:path h="2537558" w="2537558">
                <a:moveTo>
                  <a:pt x="0" y="0"/>
                </a:moveTo>
                <a:lnTo>
                  <a:pt x="2537559" y="0"/>
                </a:lnTo>
                <a:lnTo>
                  <a:pt x="2537559" y="2537559"/>
                </a:lnTo>
                <a:lnTo>
                  <a:pt x="0" y="2537559"/>
                </a:lnTo>
                <a:lnTo>
                  <a:pt x="0" y="0"/>
                </a:lnTo>
                <a:close/>
              </a:path>
            </a:pathLst>
          </a:custGeom>
          <a:blipFill>
            <a:blip r:embed="rId5"/>
            <a:stretch>
              <a:fillRect l="0" t="0" r="0" b="0"/>
            </a:stretch>
          </a:blipFill>
        </p:spPr>
      </p:sp>
      <p:grpSp>
        <p:nvGrpSpPr>
          <p:cNvPr name="Group 64" id="64"/>
          <p:cNvGrpSpPr/>
          <p:nvPr/>
        </p:nvGrpSpPr>
        <p:grpSpPr>
          <a:xfrm rot="0">
            <a:off x="14173722" y="6458284"/>
            <a:ext cx="2400628" cy="2400628"/>
            <a:chOff x="0" y="0"/>
            <a:chExt cx="812800" cy="812800"/>
          </a:xfrm>
        </p:grpSpPr>
        <p:sp>
          <p:nvSpPr>
            <p:cNvPr name="Freeform 65" id="6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0" t="0" r="0" b="-49812"/>
              </a:stretch>
            </a:blipFill>
            <a:ln w="114300" cap="sq">
              <a:gradFill>
                <a:gsLst>
                  <a:gs pos="0">
                    <a:srgbClr val="D4AA5E">
                      <a:alpha val="100000"/>
                    </a:srgbClr>
                  </a:gs>
                  <a:gs pos="100000">
                    <a:srgbClr val="F2DBA2">
                      <a:alpha val="100000"/>
                    </a:srgbClr>
                  </a:gs>
                </a:gsLst>
                <a:lin ang="0"/>
              </a:gradFill>
              <a:prstDash val="solid"/>
              <a:miter/>
            </a:ln>
          </p:spPr>
        </p:sp>
      </p:grpSp>
      <p:sp>
        <p:nvSpPr>
          <p:cNvPr name="Freeform 66" id="66"/>
          <p:cNvSpPr/>
          <p:nvPr/>
        </p:nvSpPr>
        <p:spPr>
          <a:xfrm flipH="false" flipV="false" rot="0">
            <a:off x="737435" y="2474446"/>
            <a:ext cx="2923751" cy="2923751"/>
          </a:xfrm>
          <a:custGeom>
            <a:avLst/>
            <a:gdLst/>
            <a:ahLst/>
            <a:cxnLst/>
            <a:rect r="r" b="b" t="t" l="l"/>
            <a:pathLst>
              <a:path h="2923751" w="2923751">
                <a:moveTo>
                  <a:pt x="0" y="0"/>
                </a:moveTo>
                <a:lnTo>
                  <a:pt x="2923751" y="0"/>
                </a:lnTo>
                <a:lnTo>
                  <a:pt x="2923751" y="2923750"/>
                </a:lnTo>
                <a:lnTo>
                  <a:pt x="0" y="2923750"/>
                </a:lnTo>
                <a:lnTo>
                  <a:pt x="0" y="0"/>
                </a:lnTo>
                <a:close/>
              </a:path>
            </a:pathLst>
          </a:custGeom>
          <a:blipFill>
            <a:blip r:embed="rId5"/>
            <a:stretch>
              <a:fillRect l="0" t="0" r="0" b="0"/>
            </a:stretch>
          </a:blipFill>
        </p:spPr>
      </p:sp>
      <p:grpSp>
        <p:nvGrpSpPr>
          <p:cNvPr name="Group 67" id="67"/>
          <p:cNvGrpSpPr/>
          <p:nvPr/>
        </p:nvGrpSpPr>
        <p:grpSpPr>
          <a:xfrm rot="0">
            <a:off x="805370" y="2542381"/>
            <a:ext cx="2787880" cy="2787880"/>
            <a:chOff x="0" y="0"/>
            <a:chExt cx="812800" cy="812800"/>
          </a:xfrm>
        </p:grpSpPr>
        <p:sp>
          <p:nvSpPr>
            <p:cNvPr name="Freeform 68" id="6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69" id="69"/>
            <p:cNvSpPr txBox="true"/>
            <p:nvPr/>
          </p:nvSpPr>
          <p:spPr>
            <a:xfrm>
              <a:off x="76200" y="9525"/>
              <a:ext cx="660400" cy="727075"/>
            </a:xfrm>
            <a:prstGeom prst="rect">
              <a:avLst/>
            </a:prstGeom>
          </p:spPr>
          <p:txBody>
            <a:bodyPr anchor="ctr" rtlCol="false" tIns="50364" lIns="50364" bIns="50364" rIns="50364"/>
            <a:lstStyle/>
            <a:p>
              <a:pPr algn="ctr">
                <a:lnSpc>
                  <a:spcPts val="3640"/>
                </a:lnSpc>
              </a:pPr>
            </a:p>
          </p:txBody>
        </p:sp>
      </p:grpSp>
      <p:sp>
        <p:nvSpPr>
          <p:cNvPr name="Freeform 70" id="70"/>
          <p:cNvSpPr/>
          <p:nvPr/>
        </p:nvSpPr>
        <p:spPr>
          <a:xfrm flipH="false" flipV="false" rot="0">
            <a:off x="930531" y="2667542"/>
            <a:ext cx="2537558" cy="2537558"/>
          </a:xfrm>
          <a:custGeom>
            <a:avLst/>
            <a:gdLst/>
            <a:ahLst/>
            <a:cxnLst/>
            <a:rect r="r" b="b" t="t" l="l"/>
            <a:pathLst>
              <a:path h="2537558" w="2537558">
                <a:moveTo>
                  <a:pt x="0" y="0"/>
                </a:moveTo>
                <a:lnTo>
                  <a:pt x="2537559" y="0"/>
                </a:lnTo>
                <a:lnTo>
                  <a:pt x="2537559" y="2537558"/>
                </a:lnTo>
                <a:lnTo>
                  <a:pt x="0" y="2537558"/>
                </a:lnTo>
                <a:lnTo>
                  <a:pt x="0" y="0"/>
                </a:lnTo>
                <a:close/>
              </a:path>
            </a:pathLst>
          </a:custGeom>
          <a:blipFill>
            <a:blip r:embed="rId5"/>
            <a:stretch>
              <a:fillRect l="0" t="0" r="0" b="0"/>
            </a:stretch>
          </a:blipFill>
        </p:spPr>
      </p:sp>
      <p:grpSp>
        <p:nvGrpSpPr>
          <p:cNvPr name="Group 71" id="71"/>
          <p:cNvGrpSpPr/>
          <p:nvPr/>
        </p:nvGrpSpPr>
        <p:grpSpPr>
          <a:xfrm rot="0">
            <a:off x="998997" y="2736007"/>
            <a:ext cx="2400628" cy="2400628"/>
            <a:chOff x="0" y="0"/>
            <a:chExt cx="812800" cy="812800"/>
          </a:xfrm>
        </p:grpSpPr>
        <p:sp>
          <p:nvSpPr>
            <p:cNvPr name="Freeform 72" id="7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3"/>
              <a:stretch>
                <a:fillRect l="0" t="-9093" r="0" b="-40719"/>
              </a:stretch>
            </a:blipFill>
            <a:ln w="114300" cap="sq">
              <a:gradFill>
                <a:gsLst>
                  <a:gs pos="0">
                    <a:srgbClr val="D4AA5E">
                      <a:alpha val="100000"/>
                    </a:srgbClr>
                  </a:gs>
                  <a:gs pos="100000">
                    <a:srgbClr val="F2DBA2">
                      <a:alpha val="100000"/>
                    </a:srgbClr>
                  </a:gs>
                </a:gsLst>
                <a:lin ang="0"/>
              </a:gradFill>
              <a:prstDash val="solid"/>
              <a:miter/>
            </a:ln>
          </p:spPr>
        </p:sp>
      </p:grpSp>
      <p:grpSp>
        <p:nvGrpSpPr>
          <p:cNvPr name="Group 73" id="73"/>
          <p:cNvGrpSpPr/>
          <p:nvPr/>
        </p:nvGrpSpPr>
        <p:grpSpPr>
          <a:xfrm rot="0">
            <a:off x="6287844" y="2542381"/>
            <a:ext cx="6280032" cy="3387328"/>
            <a:chOff x="0" y="0"/>
            <a:chExt cx="8373375" cy="4516437"/>
          </a:xfrm>
        </p:grpSpPr>
        <p:sp>
          <p:nvSpPr>
            <p:cNvPr name="Freeform 74" id="74"/>
            <p:cNvSpPr/>
            <p:nvPr/>
          </p:nvSpPr>
          <p:spPr>
            <a:xfrm flipH="false" flipV="false" rot="0">
              <a:off x="2050549" y="0"/>
              <a:ext cx="3898334" cy="3898334"/>
            </a:xfrm>
            <a:custGeom>
              <a:avLst/>
              <a:gdLst/>
              <a:ahLst/>
              <a:cxnLst/>
              <a:rect r="r" b="b" t="t" l="l"/>
              <a:pathLst>
                <a:path h="3898334" w="3898334">
                  <a:moveTo>
                    <a:pt x="0" y="0"/>
                  </a:moveTo>
                  <a:lnTo>
                    <a:pt x="3898334" y="0"/>
                  </a:lnTo>
                  <a:lnTo>
                    <a:pt x="3898334" y="3898334"/>
                  </a:lnTo>
                  <a:lnTo>
                    <a:pt x="0" y="3898334"/>
                  </a:lnTo>
                  <a:lnTo>
                    <a:pt x="0" y="0"/>
                  </a:lnTo>
                  <a:close/>
                </a:path>
              </a:pathLst>
            </a:custGeom>
            <a:blipFill>
              <a:blip r:embed="rId5"/>
              <a:stretch>
                <a:fillRect l="0" t="0" r="0" b="0"/>
              </a:stretch>
            </a:blipFill>
          </p:spPr>
        </p:sp>
        <p:grpSp>
          <p:nvGrpSpPr>
            <p:cNvPr name="Group 75" id="75"/>
            <p:cNvGrpSpPr/>
            <p:nvPr/>
          </p:nvGrpSpPr>
          <p:grpSpPr>
            <a:xfrm rot="0">
              <a:off x="2141129" y="90580"/>
              <a:ext cx="3717174" cy="3717174"/>
              <a:chOff x="0" y="0"/>
              <a:chExt cx="812800" cy="812800"/>
            </a:xfrm>
          </p:grpSpPr>
          <p:sp>
            <p:nvSpPr>
              <p:cNvPr name="Freeform 76" id="7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77" id="77"/>
              <p:cNvSpPr txBox="true"/>
              <p:nvPr/>
            </p:nvSpPr>
            <p:spPr>
              <a:xfrm>
                <a:off x="76200" y="9525"/>
                <a:ext cx="660400" cy="727075"/>
              </a:xfrm>
              <a:prstGeom prst="rect">
                <a:avLst/>
              </a:prstGeom>
            </p:spPr>
            <p:txBody>
              <a:bodyPr anchor="ctr" rtlCol="false" tIns="50364" lIns="50364" bIns="50364" rIns="50364"/>
              <a:lstStyle/>
              <a:p>
                <a:pPr algn="ctr">
                  <a:lnSpc>
                    <a:spcPts val="3640"/>
                  </a:lnSpc>
                </a:pPr>
              </a:p>
            </p:txBody>
          </p:sp>
        </p:grpSp>
        <p:sp>
          <p:nvSpPr>
            <p:cNvPr name="Freeform 78" id="78"/>
            <p:cNvSpPr/>
            <p:nvPr/>
          </p:nvSpPr>
          <p:spPr>
            <a:xfrm flipH="false" flipV="false" rot="0">
              <a:off x="2308010" y="257461"/>
              <a:ext cx="3383411" cy="3383411"/>
            </a:xfrm>
            <a:custGeom>
              <a:avLst/>
              <a:gdLst/>
              <a:ahLst/>
              <a:cxnLst/>
              <a:rect r="r" b="b" t="t" l="l"/>
              <a:pathLst>
                <a:path h="3383411" w="3383411">
                  <a:moveTo>
                    <a:pt x="0" y="0"/>
                  </a:moveTo>
                  <a:lnTo>
                    <a:pt x="3383411" y="0"/>
                  </a:lnTo>
                  <a:lnTo>
                    <a:pt x="3383411" y="3383412"/>
                  </a:lnTo>
                  <a:lnTo>
                    <a:pt x="0" y="3383412"/>
                  </a:lnTo>
                  <a:lnTo>
                    <a:pt x="0" y="0"/>
                  </a:lnTo>
                  <a:close/>
                </a:path>
              </a:pathLst>
            </a:custGeom>
            <a:blipFill>
              <a:blip r:embed="rId5"/>
              <a:stretch>
                <a:fillRect l="0" t="0" r="0" b="0"/>
              </a:stretch>
            </a:blipFill>
          </p:spPr>
        </p:sp>
        <p:grpSp>
          <p:nvGrpSpPr>
            <p:cNvPr name="Group 79" id="79"/>
            <p:cNvGrpSpPr/>
            <p:nvPr/>
          </p:nvGrpSpPr>
          <p:grpSpPr>
            <a:xfrm rot="0">
              <a:off x="2399297" y="348749"/>
              <a:ext cx="3200837" cy="3200837"/>
              <a:chOff x="0" y="0"/>
              <a:chExt cx="812800" cy="812800"/>
            </a:xfrm>
          </p:grpSpPr>
          <p:sp>
            <p:nvSpPr>
              <p:cNvPr name="Freeform 80" id="8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4"/>
                <a:stretch>
                  <a:fillRect l="0" t="-91" r="0" b="-91"/>
                </a:stretch>
              </a:blipFill>
              <a:ln w="114300" cap="sq">
                <a:gradFill>
                  <a:gsLst>
                    <a:gs pos="0">
                      <a:srgbClr val="D4AA5E">
                        <a:alpha val="100000"/>
                      </a:srgbClr>
                    </a:gs>
                    <a:gs pos="100000">
                      <a:srgbClr val="F2DBA2">
                        <a:alpha val="100000"/>
                      </a:srgbClr>
                    </a:gs>
                  </a:gsLst>
                  <a:lin ang="0"/>
                </a:gradFill>
                <a:prstDash val="solid"/>
                <a:miter/>
              </a:ln>
            </p:spPr>
          </p:sp>
        </p:grpSp>
        <p:sp>
          <p:nvSpPr>
            <p:cNvPr name="TextBox 81" id="81"/>
            <p:cNvSpPr txBox="true"/>
            <p:nvPr/>
          </p:nvSpPr>
          <p:spPr>
            <a:xfrm rot="0">
              <a:off x="0" y="4066609"/>
              <a:ext cx="8373375" cy="449828"/>
            </a:xfrm>
            <a:prstGeom prst="rect">
              <a:avLst/>
            </a:prstGeom>
          </p:spPr>
          <p:txBody>
            <a:bodyPr anchor="t" rtlCol="false" tIns="0" lIns="0" bIns="0" rIns="0">
              <a:spAutoFit/>
            </a:bodyPr>
            <a:lstStyle/>
            <a:p>
              <a:pPr algn="ctr">
                <a:lnSpc>
                  <a:spcPts val="2800"/>
                </a:lnSpc>
                <a:spcBef>
                  <a:spcPct val="0"/>
                </a:spcBef>
              </a:pPr>
              <a:r>
                <a:rPr lang="en-US" b="true" sz="2000" spc="-90">
                  <a:solidFill>
                    <a:srgbClr val="FDE8AC"/>
                  </a:solidFill>
                  <a:latin typeface="Bricolage Grotesque Bold"/>
                  <a:ea typeface="Bricolage Grotesque Bold"/>
                  <a:cs typeface="Bricolage Grotesque Bold"/>
                  <a:sym typeface="Bricolage Grotesque Bold"/>
                </a:rPr>
                <a:t>ĐỖ</a:t>
              </a:r>
              <a:r>
                <a:rPr lang="en-US" b="true" sz="2000" spc="-90">
                  <a:solidFill>
                    <a:srgbClr val="FDE8AC"/>
                  </a:solidFill>
                  <a:latin typeface="Bricolage Grotesque Bold"/>
                  <a:ea typeface="Bricolage Grotesque Bold"/>
                  <a:cs typeface="Bricolage Grotesque Bold"/>
                  <a:sym typeface="Bricolage Grotesque Bold"/>
                </a:rPr>
                <a:t> DUYÊN </a:t>
              </a:r>
            </a:p>
          </p:txBody>
        </p:sp>
      </p:grpSp>
      <p:sp>
        <p:nvSpPr>
          <p:cNvPr name="TextBox 82" id="82"/>
          <p:cNvSpPr txBox="true"/>
          <p:nvPr/>
        </p:nvSpPr>
        <p:spPr>
          <a:xfrm rot="0">
            <a:off x="4544660" y="858916"/>
            <a:ext cx="9198680" cy="883704"/>
          </a:xfrm>
          <a:prstGeom prst="rect">
            <a:avLst/>
          </a:prstGeom>
        </p:spPr>
        <p:txBody>
          <a:bodyPr anchor="t" rtlCol="false" tIns="0" lIns="0" bIns="0" rIns="0">
            <a:spAutoFit/>
          </a:bodyPr>
          <a:lstStyle/>
          <a:p>
            <a:pPr algn="ctr">
              <a:lnSpc>
                <a:spcPts val="7174"/>
              </a:lnSpc>
              <a:spcBef>
                <a:spcPct val="0"/>
              </a:spcBef>
            </a:pPr>
            <a:r>
              <a:rPr lang="en-US" b="true" sz="5124" spc="-230">
                <a:solidFill>
                  <a:srgbClr val="EAC683"/>
                </a:solidFill>
                <a:latin typeface="Bricolage Grotesque Bold"/>
                <a:ea typeface="Bricolage Grotesque Bold"/>
                <a:cs typeface="Bricolage Grotesque Bold"/>
                <a:sym typeface="Bricolage Grotesque Bold"/>
              </a:rPr>
              <a:t>BAN LÃNH ĐẠO KỲ LÂN TEAM </a:t>
            </a:r>
          </a:p>
        </p:txBody>
      </p:sp>
      <p:sp>
        <p:nvSpPr>
          <p:cNvPr name="TextBox 83" id="83"/>
          <p:cNvSpPr txBox="true"/>
          <p:nvPr/>
        </p:nvSpPr>
        <p:spPr>
          <a:xfrm rot="0">
            <a:off x="-366281" y="9264998"/>
            <a:ext cx="6280032" cy="349250"/>
          </a:xfrm>
          <a:prstGeom prst="rect">
            <a:avLst/>
          </a:prstGeom>
        </p:spPr>
        <p:txBody>
          <a:bodyPr anchor="t" rtlCol="false" tIns="0" lIns="0" bIns="0" rIns="0">
            <a:spAutoFit/>
          </a:bodyPr>
          <a:lstStyle/>
          <a:p>
            <a:pPr algn="ctr">
              <a:lnSpc>
                <a:spcPts val="2800"/>
              </a:lnSpc>
              <a:spcBef>
                <a:spcPct val="0"/>
              </a:spcBef>
            </a:pPr>
            <a:r>
              <a:rPr lang="en-US" b="true" sz="2000" spc="-90">
                <a:solidFill>
                  <a:srgbClr val="FDE8AC"/>
                </a:solidFill>
                <a:latin typeface="Bricolage Grotesque Bold"/>
                <a:ea typeface="Bricolage Grotesque Bold"/>
                <a:cs typeface="Bricolage Grotesque Bold"/>
                <a:sym typeface="Bricolage Grotesque Bold"/>
              </a:rPr>
              <a:t>TRANG NGUYỄN</a:t>
            </a:r>
          </a:p>
        </p:txBody>
      </p:sp>
      <p:sp>
        <p:nvSpPr>
          <p:cNvPr name="TextBox 84" id="84"/>
          <p:cNvSpPr txBox="true"/>
          <p:nvPr/>
        </p:nvSpPr>
        <p:spPr>
          <a:xfrm rot="0">
            <a:off x="3833819" y="9277727"/>
            <a:ext cx="6280032" cy="349250"/>
          </a:xfrm>
          <a:prstGeom prst="rect">
            <a:avLst/>
          </a:prstGeom>
        </p:spPr>
        <p:txBody>
          <a:bodyPr anchor="t" rtlCol="false" tIns="0" lIns="0" bIns="0" rIns="0">
            <a:spAutoFit/>
          </a:bodyPr>
          <a:lstStyle/>
          <a:p>
            <a:pPr algn="ctr">
              <a:lnSpc>
                <a:spcPts val="2800"/>
              </a:lnSpc>
              <a:spcBef>
                <a:spcPct val="0"/>
              </a:spcBef>
            </a:pPr>
            <a:r>
              <a:rPr lang="en-US" b="true" sz="2000" spc="-90">
                <a:solidFill>
                  <a:srgbClr val="FDE8AC"/>
                </a:solidFill>
                <a:latin typeface="Bricolage Grotesque Bold"/>
                <a:ea typeface="Bricolage Grotesque Bold"/>
                <a:cs typeface="Bricolage Grotesque Bold"/>
                <a:sym typeface="Bricolage Grotesque Bold"/>
              </a:rPr>
              <a:t>THÀNH TRUNG</a:t>
            </a:r>
          </a:p>
        </p:txBody>
      </p:sp>
      <p:sp>
        <p:nvSpPr>
          <p:cNvPr name="TextBox 85" id="85"/>
          <p:cNvSpPr txBox="true"/>
          <p:nvPr/>
        </p:nvSpPr>
        <p:spPr>
          <a:xfrm rot="0">
            <a:off x="8174149" y="9331673"/>
            <a:ext cx="6280032" cy="349250"/>
          </a:xfrm>
          <a:prstGeom prst="rect">
            <a:avLst/>
          </a:prstGeom>
        </p:spPr>
        <p:txBody>
          <a:bodyPr anchor="t" rtlCol="false" tIns="0" lIns="0" bIns="0" rIns="0">
            <a:spAutoFit/>
          </a:bodyPr>
          <a:lstStyle/>
          <a:p>
            <a:pPr algn="ctr">
              <a:lnSpc>
                <a:spcPts val="2800"/>
              </a:lnSpc>
              <a:spcBef>
                <a:spcPct val="0"/>
              </a:spcBef>
            </a:pPr>
            <a:r>
              <a:rPr lang="en-US" b="true" sz="2000" spc="-90">
                <a:solidFill>
                  <a:srgbClr val="FDE8AC"/>
                </a:solidFill>
                <a:latin typeface="Bricolage Grotesque Bold"/>
                <a:ea typeface="Bricolage Grotesque Bold"/>
                <a:cs typeface="Bricolage Grotesque Bold"/>
                <a:sym typeface="Bricolage Grotesque Bold"/>
              </a:rPr>
              <a:t>NGUYỄN BÌNH</a:t>
            </a:r>
          </a:p>
        </p:txBody>
      </p:sp>
      <p:sp>
        <p:nvSpPr>
          <p:cNvPr name="TextBox 86" id="86"/>
          <p:cNvSpPr txBox="true"/>
          <p:nvPr/>
        </p:nvSpPr>
        <p:spPr>
          <a:xfrm rot="0">
            <a:off x="12374250" y="9277727"/>
            <a:ext cx="6280032" cy="349250"/>
          </a:xfrm>
          <a:prstGeom prst="rect">
            <a:avLst/>
          </a:prstGeom>
        </p:spPr>
        <p:txBody>
          <a:bodyPr anchor="t" rtlCol="false" tIns="0" lIns="0" bIns="0" rIns="0">
            <a:spAutoFit/>
          </a:bodyPr>
          <a:lstStyle/>
          <a:p>
            <a:pPr algn="ctr">
              <a:lnSpc>
                <a:spcPts val="2800"/>
              </a:lnSpc>
              <a:spcBef>
                <a:spcPct val="0"/>
              </a:spcBef>
            </a:pPr>
            <a:r>
              <a:rPr lang="en-US" sz="2000" spc="-90">
                <a:solidFill>
                  <a:srgbClr val="FDE8AC"/>
                </a:solidFill>
                <a:latin typeface="Bricolage Grotesque"/>
                <a:ea typeface="Bricolage Grotesque"/>
                <a:cs typeface="Bricolage Grotesque"/>
                <a:sym typeface="Bricolage Grotesque"/>
              </a:rPr>
              <a:t>ĐỖ LIÊN</a:t>
            </a:r>
          </a:p>
        </p:txBody>
      </p:sp>
      <p:sp>
        <p:nvSpPr>
          <p:cNvPr name="TextBox 87" id="87"/>
          <p:cNvSpPr txBox="true"/>
          <p:nvPr/>
        </p:nvSpPr>
        <p:spPr>
          <a:xfrm rot="0">
            <a:off x="-940705" y="5445821"/>
            <a:ext cx="6280032" cy="349250"/>
          </a:xfrm>
          <a:prstGeom prst="rect">
            <a:avLst/>
          </a:prstGeom>
        </p:spPr>
        <p:txBody>
          <a:bodyPr anchor="t" rtlCol="false" tIns="0" lIns="0" bIns="0" rIns="0">
            <a:spAutoFit/>
          </a:bodyPr>
          <a:lstStyle/>
          <a:p>
            <a:pPr algn="ctr">
              <a:lnSpc>
                <a:spcPts val="2800"/>
              </a:lnSpc>
              <a:spcBef>
                <a:spcPct val="0"/>
              </a:spcBef>
            </a:pPr>
            <a:r>
              <a:rPr lang="en-US" b="true" sz="2000" spc="-90">
                <a:solidFill>
                  <a:srgbClr val="FDE8AC"/>
                </a:solidFill>
                <a:latin typeface="Bricolage Grotesque Bold"/>
                <a:ea typeface="Bricolage Grotesque Bold"/>
                <a:cs typeface="Bricolage Grotesque Bold"/>
                <a:sym typeface="Bricolage Grotesque Bold"/>
              </a:rPr>
              <a:t>ANNA HẢI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990000">
                <a:alpha val="100000"/>
              </a:srgbClr>
            </a:gs>
            <a:gs pos="100000">
              <a:srgbClr val="690101">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Freeform 2" id="2"/>
          <p:cNvSpPr/>
          <p:nvPr/>
        </p:nvSpPr>
        <p:spPr>
          <a:xfrm flipH="true" flipV="false" rot="785830">
            <a:off x="11113011" y="5554735"/>
            <a:ext cx="7417045" cy="6397201"/>
          </a:xfrm>
          <a:custGeom>
            <a:avLst/>
            <a:gdLst/>
            <a:ahLst/>
            <a:cxnLst/>
            <a:rect r="r" b="b" t="t" l="l"/>
            <a:pathLst>
              <a:path h="6397201" w="7417045">
                <a:moveTo>
                  <a:pt x="7417045" y="0"/>
                </a:moveTo>
                <a:lnTo>
                  <a:pt x="0" y="0"/>
                </a:lnTo>
                <a:lnTo>
                  <a:pt x="0" y="6397201"/>
                </a:lnTo>
                <a:lnTo>
                  <a:pt x="7417045" y="6397201"/>
                </a:lnTo>
                <a:lnTo>
                  <a:pt x="7417045" y="0"/>
                </a:lnTo>
                <a:close/>
              </a:path>
            </a:pathLst>
          </a:custGeom>
          <a:blipFill>
            <a:blip r:embed="rId2">
              <a:alphaModFix amt="27000"/>
            </a:blip>
            <a:stretch>
              <a:fillRect l="0" t="0" r="0" b="0"/>
            </a:stretch>
          </a:blipFill>
        </p:spPr>
      </p:sp>
      <p:sp>
        <p:nvSpPr>
          <p:cNvPr name="TextBox 3" id="3"/>
          <p:cNvSpPr txBox="true"/>
          <p:nvPr/>
        </p:nvSpPr>
        <p:spPr>
          <a:xfrm rot="0">
            <a:off x="1442642" y="2328464"/>
            <a:ext cx="5359404" cy="1813553"/>
          </a:xfrm>
          <a:prstGeom prst="rect">
            <a:avLst/>
          </a:prstGeom>
        </p:spPr>
        <p:txBody>
          <a:bodyPr anchor="t" rtlCol="false" tIns="0" lIns="0" bIns="0" rIns="0">
            <a:spAutoFit/>
          </a:bodyPr>
          <a:lstStyle/>
          <a:p>
            <a:pPr algn="just">
              <a:lnSpc>
                <a:spcPts val="2853"/>
              </a:lnSpc>
            </a:pPr>
            <a:r>
              <a:rPr lang="en-US" sz="2398" spc="-50">
                <a:solidFill>
                  <a:srgbClr val="FFFFFF"/>
                </a:solidFill>
                <a:latin typeface="Public Sans"/>
                <a:ea typeface="Public Sans"/>
                <a:cs typeface="Public Sans"/>
                <a:sym typeface="Public Sans"/>
              </a:rPr>
              <a:t>Hướng đến thương hiệu Quốc Gia, tiên phong trong lĩnh vực phong thuỷ số ứng dụng. Đề cao giá trị văn hoá tinh thần người Việt, góp phần lan toả tri thức, xoá bỏ vấn nạn mê tín dị đoan.</a:t>
            </a:r>
          </a:p>
        </p:txBody>
      </p:sp>
      <p:grpSp>
        <p:nvGrpSpPr>
          <p:cNvPr name="Group 4" id="4"/>
          <p:cNvGrpSpPr/>
          <p:nvPr/>
        </p:nvGrpSpPr>
        <p:grpSpPr>
          <a:xfrm rot="0">
            <a:off x="7861932" y="1289871"/>
            <a:ext cx="5359404" cy="911754"/>
            <a:chOff x="0" y="0"/>
            <a:chExt cx="2388871" cy="406400"/>
          </a:xfrm>
        </p:grpSpPr>
        <p:sp>
          <p:nvSpPr>
            <p:cNvPr name="Freeform 5" id="5"/>
            <p:cNvSpPr/>
            <p:nvPr/>
          </p:nvSpPr>
          <p:spPr>
            <a:xfrm flipH="false" flipV="false" rot="0">
              <a:off x="0" y="0"/>
              <a:ext cx="2388871" cy="406400"/>
            </a:xfrm>
            <a:custGeom>
              <a:avLst/>
              <a:gdLst/>
              <a:ahLst/>
              <a:cxnLst/>
              <a:rect r="r" b="b" t="t" l="l"/>
              <a:pathLst>
                <a:path h="406400" w="2388871">
                  <a:moveTo>
                    <a:pt x="2185671" y="0"/>
                  </a:moveTo>
                  <a:cubicBezTo>
                    <a:pt x="2297896" y="0"/>
                    <a:pt x="2388871" y="90976"/>
                    <a:pt x="2388871" y="203200"/>
                  </a:cubicBezTo>
                  <a:cubicBezTo>
                    <a:pt x="2388871" y="315424"/>
                    <a:pt x="2297896" y="406400"/>
                    <a:pt x="2185671"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D4AA5E">
                    <a:alpha val="100000"/>
                  </a:srgbClr>
                </a:gs>
                <a:gs pos="100000">
                  <a:srgbClr val="F2DBA2">
                    <a:alpha val="100000"/>
                  </a:srgbClr>
                </a:gs>
              </a:gsLst>
              <a:lin ang="0"/>
            </a:gradFill>
            <a:ln cap="sq">
              <a:noFill/>
              <a:prstDash val="solid"/>
              <a:miter/>
            </a:ln>
          </p:spPr>
        </p:sp>
        <p:sp>
          <p:nvSpPr>
            <p:cNvPr name="TextBox 6" id="6"/>
            <p:cNvSpPr txBox="true"/>
            <p:nvPr/>
          </p:nvSpPr>
          <p:spPr>
            <a:xfrm>
              <a:off x="0" y="-66675"/>
              <a:ext cx="2388871" cy="473075"/>
            </a:xfrm>
            <a:prstGeom prst="rect">
              <a:avLst/>
            </a:prstGeom>
          </p:spPr>
          <p:txBody>
            <a:bodyPr anchor="ctr" rtlCol="false" tIns="46855" lIns="46855" bIns="46855" rIns="46855"/>
            <a:lstStyle/>
            <a:p>
              <a:pPr algn="ctr">
                <a:lnSpc>
                  <a:spcPts val="3640"/>
                </a:lnSpc>
              </a:pPr>
            </a:p>
          </p:txBody>
        </p:sp>
      </p:grpSp>
      <p:sp>
        <p:nvSpPr>
          <p:cNvPr name="TextBox 7" id="7"/>
          <p:cNvSpPr txBox="true"/>
          <p:nvPr/>
        </p:nvSpPr>
        <p:spPr>
          <a:xfrm rot="0">
            <a:off x="7861932" y="1492578"/>
            <a:ext cx="5359404" cy="496815"/>
          </a:xfrm>
          <a:prstGeom prst="rect">
            <a:avLst/>
          </a:prstGeom>
        </p:spPr>
        <p:txBody>
          <a:bodyPr anchor="t" rtlCol="false" tIns="0" lIns="0" bIns="0" rIns="0">
            <a:spAutoFit/>
          </a:bodyPr>
          <a:lstStyle/>
          <a:p>
            <a:pPr algn="ctr">
              <a:lnSpc>
                <a:spcPts val="3841"/>
              </a:lnSpc>
            </a:pPr>
            <a:r>
              <a:rPr lang="en-US" b="true" sz="3228" spc="-67">
                <a:solidFill>
                  <a:srgbClr val="690101"/>
                </a:solidFill>
                <a:latin typeface="Public Sans Bold"/>
                <a:ea typeface="Public Sans Bold"/>
                <a:cs typeface="Public Sans Bold"/>
                <a:sym typeface="Public Sans Bold"/>
              </a:rPr>
              <a:t>TẦM NHÌN</a:t>
            </a:r>
          </a:p>
        </p:txBody>
      </p:sp>
      <p:sp>
        <p:nvSpPr>
          <p:cNvPr name="TextBox 8" id="8"/>
          <p:cNvSpPr txBox="true"/>
          <p:nvPr/>
        </p:nvSpPr>
        <p:spPr>
          <a:xfrm rot="0">
            <a:off x="7861932" y="2328464"/>
            <a:ext cx="5359404" cy="1813553"/>
          </a:xfrm>
          <a:prstGeom prst="rect">
            <a:avLst/>
          </a:prstGeom>
        </p:spPr>
        <p:txBody>
          <a:bodyPr anchor="t" rtlCol="false" tIns="0" lIns="0" bIns="0" rIns="0">
            <a:spAutoFit/>
          </a:bodyPr>
          <a:lstStyle/>
          <a:p>
            <a:pPr algn="just">
              <a:lnSpc>
                <a:spcPts val="2853"/>
              </a:lnSpc>
            </a:pPr>
            <a:r>
              <a:rPr lang="en-US" sz="2398" spc="-50">
                <a:solidFill>
                  <a:srgbClr val="FFFFFF"/>
                </a:solidFill>
                <a:latin typeface="Public Sans"/>
                <a:ea typeface="Public Sans"/>
                <a:cs typeface="Public Sans"/>
                <a:sym typeface="Public Sans"/>
              </a:rPr>
              <a:t>Mang đến giải pháp phong thủy làm thay đổi và chuyển hóa cuộc sống cho hàng triệu người Việt Nam trở nên giàu có, thịnh vượng, bình an và ngày càng tốt đẹp hơn. </a:t>
            </a:r>
          </a:p>
        </p:txBody>
      </p:sp>
      <p:sp>
        <p:nvSpPr>
          <p:cNvPr name="Freeform 9" id="9"/>
          <p:cNvSpPr/>
          <p:nvPr/>
        </p:nvSpPr>
        <p:spPr>
          <a:xfrm flipH="false" flipV="false" rot="-758257">
            <a:off x="-260443" y="5554735"/>
            <a:ext cx="7417045" cy="6397201"/>
          </a:xfrm>
          <a:custGeom>
            <a:avLst/>
            <a:gdLst/>
            <a:ahLst/>
            <a:cxnLst/>
            <a:rect r="r" b="b" t="t" l="l"/>
            <a:pathLst>
              <a:path h="6397201" w="7417045">
                <a:moveTo>
                  <a:pt x="0" y="0"/>
                </a:moveTo>
                <a:lnTo>
                  <a:pt x="7417045" y="0"/>
                </a:lnTo>
                <a:lnTo>
                  <a:pt x="7417045" y="6397201"/>
                </a:lnTo>
                <a:lnTo>
                  <a:pt x="0" y="6397201"/>
                </a:lnTo>
                <a:lnTo>
                  <a:pt x="0" y="0"/>
                </a:lnTo>
                <a:close/>
              </a:path>
            </a:pathLst>
          </a:custGeom>
          <a:blipFill>
            <a:blip r:embed="rId2">
              <a:alphaModFix amt="27000"/>
            </a:blip>
            <a:stretch>
              <a:fillRect l="0" t="0" r="0" b="0"/>
            </a:stretch>
          </a:blipFill>
        </p:spPr>
      </p:sp>
      <p:sp>
        <p:nvSpPr>
          <p:cNvPr name="TextBox 10" id="10"/>
          <p:cNvSpPr txBox="true"/>
          <p:nvPr/>
        </p:nvSpPr>
        <p:spPr>
          <a:xfrm rot="0">
            <a:off x="1537708" y="6034237"/>
            <a:ext cx="5838725" cy="1813553"/>
          </a:xfrm>
          <a:prstGeom prst="rect">
            <a:avLst/>
          </a:prstGeom>
        </p:spPr>
        <p:txBody>
          <a:bodyPr anchor="t" rtlCol="false" tIns="0" lIns="0" bIns="0" rIns="0">
            <a:spAutoFit/>
          </a:bodyPr>
          <a:lstStyle/>
          <a:p>
            <a:pPr algn="just">
              <a:lnSpc>
                <a:spcPts val="2853"/>
              </a:lnSpc>
            </a:pPr>
            <a:r>
              <a:rPr lang="en-US" sz="2398" spc="-50">
                <a:solidFill>
                  <a:srgbClr val="FFFFFF"/>
                </a:solidFill>
                <a:latin typeface="Public Sans"/>
                <a:ea typeface="Public Sans"/>
                <a:cs typeface="Public Sans"/>
                <a:sym typeface="Public Sans"/>
              </a:rPr>
              <a:t>Phong thủy kết hợp giữa truyền thống lâu đời và khoa học hiện đại. Nâng đỡ niềm tin và phát triển nhận thức đúng đắn cho con người vào các giá trị tâm linh. Nơi giá trị được khẳng định bằng kết quả thực tế</a:t>
            </a:r>
          </a:p>
        </p:txBody>
      </p:sp>
      <p:sp>
        <p:nvSpPr>
          <p:cNvPr name="AutoShape 11" id="11"/>
          <p:cNvSpPr/>
          <p:nvPr/>
        </p:nvSpPr>
        <p:spPr>
          <a:xfrm>
            <a:off x="1038225" y="4359246"/>
            <a:ext cx="6168238" cy="0"/>
          </a:xfrm>
          <a:prstGeom prst="line">
            <a:avLst/>
          </a:prstGeom>
          <a:ln cap="flat" w="19050">
            <a:gradFill>
              <a:gsLst>
                <a:gs pos="0">
                  <a:srgbClr val="D4AA5E">
                    <a:alpha val="100000"/>
                  </a:srgbClr>
                </a:gs>
                <a:gs pos="100000">
                  <a:srgbClr val="F2DBA2">
                    <a:alpha val="100000"/>
                  </a:srgbClr>
                </a:gs>
              </a:gsLst>
              <a:lin ang="0"/>
            </a:gradFill>
            <a:prstDash val="solid"/>
            <a:headEnd type="none" len="sm" w="sm"/>
            <a:tailEnd type="none" len="sm" w="sm"/>
          </a:ln>
        </p:spPr>
      </p:sp>
      <p:sp>
        <p:nvSpPr>
          <p:cNvPr name="AutoShape 12" id="12"/>
          <p:cNvSpPr/>
          <p:nvPr/>
        </p:nvSpPr>
        <p:spPr>
          <a:xfrm>
            <a:off x="7457515" y="4359246"/>
            <a:ext cx="6168238" cy="0"/>
          </a:xfrm>
          <a:prstGeom prst="line">
            <a:avLst/>
          </a:prstGeom>
          <a:ln cap="flat" w="19050">
            <a:gradFill>
              <a:gsLst>
                <a:gs pos="0">
                  <a:srgbClr val="D4AA5E">
                    <a:alpha val="100000"/>
                  </a:srgbClr>
                </a:gs>
                <a:gs pos="100000">
                  <a:srgbClr val="F2DBA2">
                    <a:alpha val="100000"/>
                  </a:srgbClr>
                </a:gs>
              </a:gsLst>
              <a:lin ang="0"/>
            </a:gradFill>
            <a:prstDash val="solid"/>
            <a:headEnd type="none" len="sm" w="sm"/>
            <a:tailEnd type="none" len="sm" w="sm"/>
          </a:ln>
        </p:spPr>
      </p:sp>
      <p:sp>
        <p:nvSpPr>
          <p:cNvPr name="AutoShape 13" id="13"/>
          <p:cNvSpPr/>
          <p:nvPr/>
        </p:nvSpPr>
        <p:spPr>
          <a:xfrm>
            <a:off x="1028700" y="8065019"/>
            <a:ext cx="6833232" cy="0"/>
          </a:xfrm>
          <a:prstGeom prst="line">
            <a:avLst/>
          </a:prstGeom>
          <a:ln cap="flat" w="19050">
            <a:gradFill>
              <a:gsLst>
                <a:gs pos="0">
                  <a:srgbClr val="D4AA5E">
                    <a:alpha val="100000"/>
                  </a:srgbClr>
                </a:gs>
                <a:gs pos="100000">
                  <a:srgbClr val="F2DBA2">
                    <a:alpha val="100000"/>
                  </a:srgbClr>
                </a:gs>
              </a:gsLst>
              <a:lin ang="0"/>
            </a:gradFill>
            <a:prstDash val="solid"/>
            <a:headEnd type="none" len="sm" w="sm"/>
            <a:tailEnd type="none" len="sm" w="sm"/>
          </a:ln>
        </p:spPr>
      </p:sp>
      <p:sp>
        <p:nvSpPr>
          <p:cNvPr name="Freeform 14" id="14"/>
          <p:cNvSpPr/>
          <p:nvPr/>
        </p:nvSpPr>
        <p:spPr>
          <a:xfrm flipH="true" flipV="false" rot="0">
            <a:off x="13862902" y="607559"/>
            <a:ext cx="5027633" cy="2934881"/>
          </a:xfrm>
          <a:custGeom>
            <a:avLst/>
            <a:gdLst/>
            <a:ahLst/>
            <a:cxnLst/>
            <a:rect r="r" b="b" t="t" l="l"/>
            <a:pathLst>
              <a:path h="2934881" w="5027633">
                <a:moveTo>
                  <a:pt x="5027633" y="0"/>
                </a:moveTo>
                <a:lnTo>
                  <a:pt x="0" y="0"/>
                </a:lnTo>
                <a:lnTo>
                  <a:pt x="0" y="2934881"/>
                </a:lnTo>
                <a:lnTo>
                  <a:pt x="5027633" y="2934881"/>
                </a:lnTo>
                <a:lnTo>
                  <a:pt x="5027633"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5" id="15"/>
          <p:cNvSpPr/>
          <p:nvPr/>
        </p:nvSpPr>
        <p:spPr>
          <a:xfrm flipH="false" flipV="false" rot="0">
            <a:off x="2133141" y="5876562"/>
            <a:ext cx="4647861" cy="296301"/>
          </a:xfrm>
          <a:custGeom>
            <a:avLst/>
            <a:gdLst/>
            <a:ahLst/>
            <a:cxnLst/>
            <a:rect r="r" b="b" t="t" l="l"/>
            <a:pathLst>
              <a:path h="296301" w="4647861">
                <a:moveTo>
                  <a:pt x="0" y="0"/>
                </a:moveTo>
                <a:lnTo>
                  <a:pt x="4647860" y="0"/>
                </a:lnTo>
                <a:lnTo>
                  <a:pt x="4647860" y="296301"/>
                </a:lnTo>
                <a:lnTo>
                  <a:pt x="0" y="296301"/>
                </a:lnTo>
                <a:lnTo>
                  <a:pt x="0" y="0"/>
                </a:lnTo>
                <a:close/>
              </a:path>
            </a:pathLst>
          </a:custGeom>
          <a:blipFill>
            <a:blip r:embed="rId5"/>
            <a:stretch>
              <a:fillRect l="0" t="0" r="0" b="0"/>
            </a:stretch>
          </a:blipFill>
        </p:spPr>
      </p:sp>
      <p:sp>
        <p:nvSpPr>
          <p:cNvPr name="Freeform 16" id="16"/>
          <p:cNvSpPr/>
          <p:nvPr/>
        </p:nvSpPr>
        <p:spPr>
          <a:xfrm flipH="false" flipV="false" rot="0">
            <a:off x="8217704" y="2180314"/>
            <a:ext cx="4647861" cy="296301"/>
          </a:xfrm>
          <a:custGeom>
            <a:avLst/>
            <a:gdLst/>
            <a:ahLst/>
            <a:cxnLst/>
            <a:rect r="r" b="b" t="t" l="l"/>
            <a:pathLst>
              <a:path h="296301" w="4647861">
                <a:moveTo>
                  <a:pt x="0" y="0"/>
                </a:moveTo>
                <a:lnTo>
                  <a:pt x="4647860" y="0"/>
                </a:lnTo>
                <a:lnTo>
                  <a:pt x="4647860" y="296301"/>
                </a:lnTo>
                <a:lnTo>
                  <a:pt x="0" y="296301"/>
                </a:lnTo>
                <a:lnTo>
                  <a:pt x="0" y="0"/>
                </a:lnTo>
                <a:close/>
              </a:path>
            </a:pathLst>
          </a:custGeom>
          <a:blipFill>
            <a:blip r:embed="rId5"/>
            <a:stretch>
              <a:fillRect l="0" t="0" r="0" b="0"/>
            </a:stretch>
          </a:blipFill>
        </p:spPr>
      </p:sp>
      <p:sp>
        <p:nvSpPr>
          <p:cNvPr name="Freeform 17" id="17"/>
          <p:cNvSpPr/>
          <p:nvPr/>
        </p:nvSpPr>
        <p:spPr>
          <a:xfrm flipH="false" flipV="false" rot="0">
            <a:off x="2603370" y="2180314"/>
            <a:ext cx="3037947" cy="193669"/>
          </a:xfrm>
          <a:custGeom>
            <a:avLst/>
            <a:gdLst/>
            <a:ahLst/>
            <a:cxnLst/>
            <a:rect r="r" b="b" t="t" l="l"/>
            <a:pathLst>
              <a:path h="193669" w="3037947">
                <a:moveTo>
                  <a:pt x="0" y="0"/>
                </a:moveTo>
                <a:lnTo>
                  <a:pt x="3037948" y="0"/>
                </a:lnTo>
                <a:lnTo>
                  <a:pt x="3037948" y="193669"/>
                </a:lnTo>
                <a:lnTo>
                  <a:pt x="0" y="193669"/>
                </a:lnTo>
                <a:lnTo>
                  <a:pt x="0" y="0"/>
                </a:lnTo>
                <a:close/>
              </a:path>
            </a:pathLst>
          </a:custGeom>
          <a:blipFill>
            <a:blip r:embed="rId5"/>
            <a:stretch>
              <a:fillRect l="0" t="0" r="0" b="0"/>
            </a:stretch>
          </a:blipFill>
        </p:spPr>
      </p:sp>
      <p:grpSp>
        <p:nvGrpSpPr>
          <p:cNvPr name="Group 18" id="18"/>
          <p:cNvGrpSpPr/>
          <p:nvPr/>
        </p:nvGrpSpPr>
        <p:grpSpPr>
          <a:xfrm rot="0">
            <a:off x="2235738" y="1289871"/>
            <a:ext cx="3773212" cy="911754"/>
            <a:chOff x="0" y="0"/>
            <a:chExt cx="1681851" cy="406400"/>
          </a:xfrm>
        </p:grpSpPr>
        <p:sp>
          <p:nvSpPr>
            <p:cNvPr name="Freeform 19" id="19"/>
            <p:cNvSpPr/>
            <p:nvPr/>
          </p:nvSpPr>
          <p:spPr>
            <a:xfrm flipH="false" flipV="false" rot="0">
              <a:off x="0" y="0"/>
              <a:ext cx="1681851" cy="406400"/>
            </a:xfrm>
            <a:custGeom>
              <a:avLst/>
              <a:gdLst/>
              <a:ahLst/>
              <a:cxnLst/>
              <a:rect r="r" b="b" t="t" l="l"/>
              <a:pathLst>
                <a:path h="406400" w="1681851">
                  <a:moveTo>
                    <a:pt x="1478651" y="0"/>
                  </a:moveTo>
                  <a:cubicBezTo>
                    <a:pt x="1590875" y="0"/>
                    <a:pt x="1681851" y="90976"/>
                    <a:pt x="1681851" y="203200"/>
                  </a:cubicBezTo>
                  <a:cubicBezTo>
                    <a:pt x="1681851" y="315424"/>
                    <a:pt x="1590875" y="406400"/>
                    <a:pt x="1478651"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D4AA5E">
                    <a:alpha val="100000"/>
                  </a:srgbClr>
                </a:gs>
                <a:gs pos="100000">
                  <a:srgbClr val="F2DBA2">
                    <a:alpha val="100000"/>
                  </a:srgbClr>
                </a:gs>
              </a:gsLst>
              <a:lin ang="0"/>
            </a:gradFill>
            <a:ln cap="sq">
              <a:noFill/>
              <a:prstDash val="solid"/>
              <a:miter/>
            </a:ln>
          </p:spPr>
        </p:sp>
        <p:sp>
          <p:nvSpPr>
            <p:cNvPr name="TextBox 20" id="20"/>
            <p:cNvSpPr txBox="true"/>
            <p:nvPr/>
          </p:nvSpPr>
          <p:spPr>
            <a:xfrm>
              <a:off x="0" y="-66675"/>
              <a:ext cx="1681851" cy="473075"/>
            </a:xfrm>
            <a:prstGeom prst="rect">
              <a:avLst/>
            </a:prstGeom>
          </p:spPr>
          <p:txBody>
            <a:bodyPr anchor="ctr" rtlCol="false" tIns="46855" lIns="46855" bIns="46855" rIns="46855"/>
            <a:lstStyle/>
            <a:p>
              <a:pPr algn="ctr">
                <a:lnSpc>
                  <a:spcPts val="3640"/>
                </a:lnSpc>
              </a:pPr>
            </a:p>
          </p:txBody>
        </p:sp>
      </p:grpSp>
      <p:sp>
        <p:nvSpPr>
          <p:cNvPr name="TextBox 21" id="21"/>
          <p:cNvSpPr txBox="true"/>
          <p:nvPr/>
        </p:nvSpPr>
        <p:spPr>
          <a:xfrm rot="0">
            <a:off x="2480538" y="1492578"/>
            <a:ext cx="3283611" cy="496815"/>
          </a:xfrm>
          <a:prstGeom prst="rect">
            <a:avLst/>
          </a:prstGeom>
        </p:spPr>
        <p:txBody>
          <a:bodyPr anchor="t" rtlCol="false" tIns="0" lIns="0" bIns="0" rIns="0">
            <a:spAutoFit/>
          </a:bodyPr>
          <a:lstStyle/>
          <a:p>
            <a:pPr algn="ctr">
              <a:lnSpc>
                <a:spcPts val="3841"/>
              </a:lnSpc>
            </a:pPr>
            <a:r>
              <a:rPr lang="en-US" b="true" sz="3228" spc="-67">
                <a:solidFill>
                  <a:srgbClr val="690101"/>
                </a:solidFill>
                <a:latin typeface="Public Sans Bold"/>
                <a:ea typeface="Public Sans Bold"/>
                <a:cs typeface="Public Sans Bold"/>
                <a:sym typeface="Public Sans Bold"/>
              </a:rPr>
              <a:t>SỨ MỆNH</a:t>
            </a:r>
          </a:p>
        </p:txBody>
      </p:sp>
      <p:grpSp>
        <p:nvGrpSpPr>
          <p:cNvPr name="Group 22" id="22"/>
          <p:cNvGrpSpPr/>
          <p:nvPr/>
        </p:nvGrpSpPr>
        <p:grpSpPr>
          <a:xfrm rot="0">
            <a:off x="1537708" y="4995644"/>
            <a:ext cx="5838725" cy="911754"/>
            <a:chOff x="0" y="0"/>
            <a:chExt cx="2602521" cy="406400"/>
          </a:xfrm>
        </p:grpSpPr>
        <p:sp>
          <p:nvSpPr>
            <p:cNvPr name="Freeform 23" id="23"/>
            <p:cNvSpPr/>
            <p:nvPr/>
          </p:nvSpPr>
          <p:spPr>
            <a:xfrm flipH="false" flipV="false" rot="0">
              <a:off x="0" y="0"/>
              <a:ext cx="2602521" cy="406400"/>
            </a:xfrm>
            <a:custGeom>
              <a:avLst/>
              <a:gdLst/>
              <a:ahLst/>
              <a:cxnLst/>
              <a:rect r="r" b="b" t="t" l="l"/>
              <a:pathLst>
                <a:path h="406400" w="2602521">
                  <a:moveTo>
                    <a:pt x="2399321" y="0"/>
                  </a:moveTo>
                  <a:cubicBezTo>
                    <a:pt x="2511545" y="0"/>
                    <a:pt x="2602521" y="90976"/>
                    <a:pt x="2602521" y="203200"/>
                  </a:cubicBezTo>
                  <a:cubicBezTo>
                    <a:pt x="2602521" y="315424"/>
                    <a:pt x="2511545" y="406400"/>
                    <a:pt x="2399321"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D4AA5E">
                    <a:alpha val="100000"/>
                  </a:srgbClr>
                </a:gs>
                <a:gs pos="100000">
                  <a:srgbClr val="F2DBA2">
                    <a:alpha val="100000"/>
                  </a:srgbClr>
                </a:gs>
              </a:gsLst>
              <a:lin ang="0"/>
            </a:gradFill>
            <a:ln cap="sq">
              <a:noFill/>
              <a:prstDash val="solid"/>
              <a:miter/>
            </a:ln>
          </p:spPr>
        </p:sp>
        <p:sp>
          <p:nvSpPr>
            <p:cNvPr name="TextBox 24" id="24"/>
            <p:cNvSpPr txBox="true"/>
            <p:nvPr/>
          </p:nvSpPr>
          <p:spPr>
            <a:xfrm>
              <a:off x="0" y="-66675"/>
              <a:ext cx="2602521" cy="473075"/>
            </a:xfrm>
            <a:prstGeom prst="rect">
              <a:avLst/>
            </a:prstGeom>
          </p:spPr>
          <p:txBody>
            <a:bodyPr anchor="ctr" rtlCol="false" tIns="46855" lIns="46855" bIns="46855" rIns="46855"/>
            <a:lstStyle/>
            <a:p>
              <a:pPr algn="ctr">
                <a:lnSpc>
                  <a:spcPts val="3640"/>
                </a:lnSpc>
              </a:pPr>
            </a:p>
          </p:txBody>
        </p:sp>
      </p:grpSp>
      <p:sp>
        <p:nvSpPr>
          <p:cNvPr name="TextBox 25" id="25"/>
          <p:cNvSpPr txBox="true"/>
          <p:nvPr/>
        </p:nvSpPr>
        <p:spPr>
          <a:xfrm rot="0">
            <a:off x="1777369" y="5198351"/>
            <a:ext cx="5359404" cy="496815"/>
          </a:xfrm>
          <a:prstGeom prst="rect">
            <a:avLst/>
          </a:prstGeom>
        </p:spPr>
        <p:txBody>
          <a:bodyPr anchor="t" rtlCol="false" tIns="0" lIns="0" bIns="0" rIns="0">
            <a:spAutoFit/>
          </a:bodyPr>
          <a:lstStyle/>
          <a:p>
            <a:pPr algn="ctr">
              <a:lnSpc>
                <a:spcPts val="3841"/>
              </a:lnSpc>
            </a:pPr>
            <a:r>
              <a:rPr lang="en-US" b="true" sz="3228" spc="-67">
                <a:solidFill>
                  <a:srgbClr val="690101"/>
                </a:solidFill>
                <a:latin typeface="Public Sans Bold"/>
                <a:ea typeface="Public Sans Bold"/>
                <a:cs typeface="Public Sans Bold"/>
                <a:sym typeface="Public Sans Bold"/>
              </a:rPr>
              <a:t>TRIẾT LÝ </a:t>
            </a:r>
          </a:p>
        </p:txBody>
      </p:sp>
      <p:sp>
        <p:nvSpPr>
          <p:cNvPr name="Freeform 26" id="26"/>
          <p:cNvSpPr/>
          <p:nvPr/>
        </p:nvSpPr>
        <p:spPr>
          <a:xfrm flipH="true" flipV="false" rot="0">
            <a:off x="8466942" y="7364972"/>
            <a:ext cx="9821058" cy="3952976"/>
          </a:xfrm>
          <a:custGeom>
            <a:avLst/>
            <a:gdLst/>
            <a:ahLst/>
            <a:cxnLst/>
            <a:rect r="r" b="b" t="t" l="l"/>
            <a:pathLst>
              <a:path h="3952976" w="9821058">
                <a:moveTo>
                  <a:pt x="9821058" y="0"/>
                </a:moveTo>
                <a:lnTo>
                  <a:pt x="0" y="0"/>
                </a:lnTo>
                <a:lnTo>
                  <a:pt x="0" y="3952976"/>
                </a:lnTo>
                <a:lnTo>
                  <a:pt x="9821058" y="3952976"/>
                </a:lnTo>
                <a:lnTo>
                  <a:pt x="982105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7" id="27"/>
          <p:cNvSpPr/>
          <p:nvPr/>
        </p:nvSpPr>
        <p:spPr>
          <a:xfrm flipH="false" flipV="false" rot="0">
            <a:off x="8871948" y="5551444"/>
            <a:ext cx="3627056" cy="3627056"/>
          </a:xfrm>
          <a:custGeom>
            <a:avLst/>
            <a:gdLst/>
            <a:ahLst/>
            <a:cxnLst/>
            <a:rect r="r" b="b" t="t" l="l"/>
            <a:pathLst>
              <a:path h="3627056" w="3627056">
                <a:moveTo>
                  <a:pt x="0" y="0"/>
                </a:moveTo>
                <a:lnTo>
                  <a:pt x="3627056" y="0"/>
                </a:lnTo>
                <a:lnTo>
                  <a:pt x="3627056" y="3627055"/>
                </a:lnTo>
                <a:lnTo>
                  <a:pt x="0" y="3627055"/>
                </a:lnTo>
                <a:lnTo>
                  <a:pt x="0" y="0"/>
                </a:lnTo>
                <a:close/>
              </a:path>
            </a:pathLst>
          </a:custGeom>
          <a:blipFill>
            <a:blip r:embed="rId8"/>
            <a:stretch>
              <a:fillRect l="0" t="0" r="0" b="0"/>
            </a:stretch>
          </a:blipFill>
        </p:spPr>
      </p:sp>
      <p:grpSp>
        <p:nvGrpSpPr>
          <p:cNvPr name="Group 28" id="28"/>
          <p:cNvGrpSpPr/>
          <p:nvPr/>
        </p:nvGrpSpPr>
        <p:grpSpPr>
          <a:xfrm rot="0">
            <a:off x="8956225" y="5635721"/>
            <a:ext cx="3458502" cy="3458502"/>
            <a:chOff x="0" y="0"/>
            <a:chExt cx="812800" cy="812800"/>
          </a:xfrm>
        </p:grpSpPr>
        <p:sp>
          <p:nvSpPr>
            <p:cNvPr name="Freeform 29" id="2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30" id="30"/>
            <p:cNvSpPr txBox="true"/>
            <p:nvPr/>
          </p:nvSpPr>
          <p:spPr>
            <a:xfrm>
              <a:off x="76200" y="9525"/>
              <a:ext cx="660400" cy="727075"/>
            </a:xfrm>
            <a:prstGeom prst="rect">
              <a:avLst/>
            </a:prstGeom>
          </p:spPr>
          <p:txBody>
            <a:bodyPr anchor="ctr" rtlCol="false" tIns="48827" lIns="48827" bIns="48827" rIns="48827"/>
            <a:lstStyle/>
            <a:p>
              <a:pPr algn="ctr">
                <a:lnSpc>
                  <a:spcPts val="3640"/>
                </a:lnSpc>
              </a:pPr>
            </a:p>
          </p:txBody>
        </p:sp>
      </p:grpSp>
      <p:sp>
        <p:nvSpPr>
          <p:cNvPr name="Freeform 31" id="31"/>
          <p:cNvSpPr/>
          <p:nvPr/>
        </p:nvSpPr>
        <p:spPr>
          <a:xfrm flipH="false" flipV="false" rot="0">
            <a:off x="9111493" y="5790989"/>
            <a:ext cx="3147965" cy="3147965"/>
          </a:xfrm>
          <a:custGeom>
            <a:avLst/>
            <a:gdLst/>
            <a:ahLst/>
            <a:cxnLst/>
            <a:rect r="r" b="b" t="t" l="l"/>
            <a:pathLst>
              <a:path h="3147965" w="3147965">
                <a:moveTo>
                  <a:pt x="0" y="0"/>
                </a:moveTo>
                <a:lnTo>
                  <a:pt x="3147965" y="0"/>
                </a:lnTo>
                <a:lnTo>
                  <a:pt x="3147965" y="3147965"/>
                </a:lnTo>
                <a:lnTo>
                  <a:pt x="0" y="3147965"/>
                </a:lnTo>
                <a:lnTo>
                  <a:pt x="0" y="0"/>
                </a:lnTo>
                <a:close/>
              </a:path>
            </a:pathLst>
          </a:custGeom>
          <a:blipFill>
            <a:blip r:embed="rId8"/>
            <a:stretch>
              <a:fillRect l="0" t="0" r="0" b="0"/>
            </a:stretch>
          </a:blipFill>
        </p:spPr>
      </p:sp>
      <p:grpSp>
        <p:nvGrpSpPr>
          <p:cNvPr name="Group 32" id="32"/>
          <p:cNvGrpSpPr/>
          <p:nvPr/>
        </p:nvGrpSpPr>
        <p:grpSpPr>
          <a:xfrm rot="0">
            <a:off x="9196428" y="5875924"/>
            <a:ext cx="2978096" cy="2978096"/>
            <a:chOff x="0" y="0"/>
            <a:chExt cx="812800" cy="812800"/>
          </a:xfrm>
        </p:grpSpPr>
        <p:sp>
          <p:nvSpPr>
            <p:cNvPr name="Freeform 33" id="3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26722" t="-205451" r="-218023" b="-57052"/>
              </a:stretch>
            </a:blipFill>
            <a:ln w="114300" cap="sq">
              <a:gradFill>
                <a:gsLst>
                  <a:gs pos="0">
                    <a:srgbClr val="D4AA5E">
                      <a:alpha val="100000"/>
                    </a:srgbClr>
                  </a:gs>
                  <a:gs pos="100000">
                    <a:srgbClr val="F2DBA2">
                      <a:alpha val="100000"/>
                    </a:srgbClr>
                  </a:gs>
                </a:gsLst>
                <a:lin ang="0"/>
              </a:gradFill>
              <a:prstDash val="solid"/>
              <a:miter/>
            </a:ln>
          </p:spPr>
        </p:sp>
      </p:grpSp>
      <p:sp>
        <p:nvSpPr>
          <p:cNvPr name="Freeform 34" id="34"/>
          <p:cNvSpPr/>
          <p:nvPr/>
        </p:nvSpPr>
        <p:spPr>
          <a:xfrm flipH="false" flipV="false" rot="0">
            <a:off x="12634830" y="5551314"/>
            <a:ext cx="3627056" cy="3627056"/>
          </a:xfrm>
          <a:custGeom>
            <a:avLst/>
            <a:gdLst/>
            <a:ahLst/>
            <a:cxnLst/>
            <a:rect r="r" b="b" t="t" l="l"/>
            <a:pathLst>
              <a:path h="3627056" w="3627056">
                <a:moveTo>
                  <a:pt x="0" y="0"/>
                </a:moveTo>
                <a:lnTo>
                  <a:pt x="3627055" y="0"/>
                </a:lnTo>
                <a:lnTo>
                  <a:pt x="3627055" y="3627056"/>
                </a:lnTo>
                <a:lnTo>
                  <a:pt x="0" y="3627056"/>
                </a:lnTo>
                <a:lnTo>
                  <a:pt x="0" y="0"/>
                </a:lnTo>
                <a:close/>
              </a:path>
            </a:pathLst>
          </a:custGeom>
          <a:blipFill>
            <a:blip r:embed="rId8"/>
            <a:stretch>
              <a:fillRect l="0" t="0" r="0" b="0"/>
            </a:stretch>
          </a:blipFill>
        </p:spPr>
      </p:sp>
      <p:grpSp>
        <p:nvGrpSpPr>
          <p:cNvPr name="Group 35" id="35"/>
          <p:cNvGrpSpPr/>
          <p:nvPr/>
        </p:nvGrpSpPr>
        <p:grpSpPr>
          <a:xfrm rot="0">
            <a:off x="12719107" y="5635591"/>
            <a:ext cx="3458502" cy="3458502"/>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990000">
                    <a:alpha val="100000"/>
                  </a:srgbClr>
                </a:gs>
                <a:gs pos="100000">
                  <a:srgbClr val="690101">
                    <a:alpha val="100000"/>
                  </a:srgbClr>
                </a:gs>
              </a:gsLst>
              <a:path path="circle">
                <a:fillToRect l="50000" r="50000" t="50000" b="50000"/>
              </a:path>
            </a:gradFill>
          </p:spPr>
        </p:sp>
        <p:sp>
          <p:nvSpPr>
            <p:cNvPr name="TextBox 37" id="37"/>
            <p:cNvSpPr txBox="true"/>
            <p:nvPr/>
          </p:nvSpPr>
          <p:spPr>
            <a:xfrm>
              <a:off x="76200" y="9525"/>
              <a:ext cx="660400" cy="727075"/>
            </a:xfrm>
            <a:prstGeom prst="rect">
              <a:avLst/>
            </a:prstGeom>
          </p:spPr>
          <p:txBody>
            <a:bodyPr anchor="ctr" rtlCol="false" tIns="48827" lIns="48827" bIns="48827" rIns="48827"/>
            <a:lstStyle/>
            <a:p>
              <a:pPr algn="ctr">
                <a:lnSpc>
                  <a:spcPts val="3640"/>
                </a:lnSpc>
              </a:pPr>
            </a:p>
          </p:txBody>
        </p:sp>
      </p:grpSp>
      <p:sp>
        <p:nvSpPr>
          <p:cNvPr name="Freeform 38" id="38"/>
          <p:cNvSpPr/>
          <p:nvPr/>
        </p:nvSpPr>
        <p:spPr>
          <a:xfrm flipH="false" flipV="false" rot="0">
            <a:off x="12874375" y="5790860"/>
            <a:ext cx="3147965" cy="3147965"/>
          </a:xfrm>
          <a:custGeom>
            <a:avLst/>
            <a:gdLst/>
            <a:ahLst/>
            <a:cxnLst/>
            <a:rect r="r" b="b" t="t" l="l"/>
            <a:pathLst>
              <a:path h="3147965" w="3147965">
                <a:moveTo>
                  <a:pt x="0" y="0"/>
                </a:moveTo>
                <a:lnTo>
                  <a:pt x="3147965" y="0"/>
                </a:lnTo>
                <a:lnTo>
                  <a:pt x="3147965" y="3147965"/>
                </a:lnTo>
                <a:lnTo>
                  <a:pt x="0" y="3147965"/>
                </a:lnTo>
                <a:lnTo>
                  <a:pt x="0" y="0"/>
                </a:lnTo>
                <a:close/>
              </a:path>
            </a:pathLst>
          </a:custGeom>
          <a:blipFill>
            <a:blip r:embed="rId8"/>
            <a:stretch>
              <a:fillRect l="0" t="0" r="0" b="0"/>
            </a:stretch>
          </a:blipFill>
        </p:spPr>
      </p:sp>
      <p:grpSp>
        <p:nvGrpSpPr>
          <p:cNvPr name="Group 39" id="39"/>
          <p:cNvGrpSpPr/>
          <p:nvPr/>
        </p:nvGrpSpPr>
        <p:grpSpPr>
          <a:xfrm rot="0">
            <a:off x="12959310" y="5875794"/>
            <a:ext cx="2978096" cy="2978096"/>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148885" t="-127013" r="-149820" b="-38624"/>
              </a:stretch>
            </a:blipFill>
            <a:ln w="114300" cap="sq">
              <a:gradFill>
                <a:gsLst>
                  <a:gs pos="0">
                    <a:srgbClr val="D4AA5E">
                      <a:alpha val="100000"/>
                    </a:srgbClr>
                  </a:gs>
                  <a:gs pos="100000">
                    <a:srgbClr val="F2DBA2">
                      <a:alpha val="100000"/>
                    </a:srgbClr>
                  </a:gs>
                </a:gsLst>
                <a:lin ang="0"/>
              </a:gradFill>
              <a:prstDash val="solid"/>
              <a:miter/>
            </a:ln>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990000">
                <a:alpha val="100000"/>
              </a:srgbClr>
            </a:gs>
            <a:gs pos="100000">
              <a:srgbClr val="690101">
                <a:alpha val="100000"/>
              </a:srgbClr>
            </a:gs>
          </a:gsLst>
          <a:path path="circle">
            <a:fillToRect l="50000" r="50000" t="50000" b="50000"/>
          </a:path>
        </a:gradFill>
      </p:bgPr>
    </p:bg>
    <p:spTree>
      <p:nvGrpSpPr>
        <p:cNvPr id="1" name=""/>
        <p:cNvGrpSpPr/>
        <p:nvPr/>
      </p:nvGrpSpPr>
      <p:grpSpPr>
        <a:xfrm>
          <a:off x="0" y="0"/>
          <a:ext cx="0" cy="0"/>
          <a:chOff x="0" y="0"/>
          <a:chExt cx="0" cy="0"/>
        </a:xfrm>
      </p:grpSpPr>
      <p:grpSp>
        <p:nvGrpSpPr>
          <p:cNvPr name="Group 2" id="2"/>
          <p:cNvGrpSpPr/>
          <p:nvPr/>
        </p:nvGrpSpPr>
        <p:grpSpPr>
          <a:xfrm rot="0">
            <a:off x="1028700" y="2377374"/>
            <a:ext cx="16230600" cy="1555597"/>
            <a:chOff x="0" y="0"/>
            <a:chExt cx="4240247" cy="406400"/>
          </a:xfrm>
        </p:grpSpPr>
        <p:sp>
          <p:nvSpPr>
            <p:cNvPr name="Freeform 3" id="3"/>
            <p:cNvSpPr/>
            <p:nvPr/>
          </p:nvSpPr>
          <p:spPr>
            <a:xfrm flipH="false" flipV="false" rot="0">
              <a:off x="0" y="0"/>
              <a:ext cx="4240247" cy="406400"/>
            </a:xfrm>
            <a:custGeom>
              <a:avLst/>
              <a:gdLst/>
              <a:ahLst/>
              <a:cxnLst/>
              <a:rect r="r" b="b" t="t" l="l"/>
              <a:pathLst>
                <a:path h="406400" w="4240247">
                  <a:moveTo>
                    <a:pt x="4037047" y="0"/>
                  </a:moveTo>
                  <a:cubicBezTo>
                    <a:pt x="4149272" y="0"/>
                    <a:pt x="4240247" y="90976"/>
                    <a:pt x="4240247" y="203200"/>
                  </a:cubicBezTo>
                  <a:cubicBezTo>
                    <a:pt x="4240247" y="315424"/>
                    <a:pt x="4149272" y="406400"/>
                    <a:pt x="4037047" y="406400"/>
                  </a:cubicBezTo>
                  <a:lnTo>
                    <a:pt x="203200" y="406400"/>
                  </a:lnTo>
                  <a:cubicBezTo>
                    <a:pt x="90976" y="406400"/>
                    <a:pt x="0" y="315424"/>
                    <a:pt x="0" y="203200"/>
                  </a:cubicBezTo>
                  <a:cubicBezTo>
                    <a:pt x="0" y="90976"/>
                    <a:pt x="90976" y="0"/>
                    <a:pt x="203200" y="0"/>
                  </a:cubicBezTo>
                  <a:close/>
                </a:path>
              </a:pathLst>
            </a:custGeom>
            <a:solidFill>
              <a:srgbClr val="000000">
                <a:alpha val="0"/>
              </a:srgbClr>
            </a:solidFill>
            <a:ln w="38100" cap="sq">
              <a:gradFill>
                <a:gsLst>
                  <a:gs pos="0">
                    <a:srgbClr val="D4AA5E">
                      <a:alpha val="100000"/>
                    </a:srgbClr>
                  </a:gs>
                  <a:gs pos="100000">
                    <a:srgbClr val="F2DBA2">
                      <a:alpha val="100000"/>
                    </a:srgbClr>
                  </a:gs>
                </a:gsLst>
                <a:lin ang="0"/>
              </a:gradFill>
              <a:prstDash val="solid"/>
              <a:miter/>
            </a:ln>
          </p:spPr>
        </p:sp>
        <p:sp>
          <p:nvSpPr>
            <p:cNvPr name="TextBox 4" id="4"/>
            <p:cNvSpPr txBox="true"/>
            <p:nvPr/>
          </p:nvSpPr>
          <p:spPr>
            <a:xfrm>
              <a:off x="0" y="-66675"/>
              <a:ext cx="4240247" cy="473075"/>
            </a:xfrm>
            <a:prstGeom prst="rect">
              <a:avLst/>
            </a:prstGeom>
          </p:spPr>
          <p:txBody>
            <a:bodyPr anchor="ctr" rtlCol="false" tIns="46855" lIns="46855" bIns="46855" rIns="46855"/>
            <a:lstStyle/>
            <a:p>
              <a:pPr algn="ctr">
                <a:lnSpc>
                  <a:spcPts val="3640"/>
                </a:lnSpc>
              </a:pPr>
            </a:p>
          </p:txBody>
        </p:sp>
      </p:grpSp>
      <p:grpSp>
        <p:nvGrpSpPr>
          <p:cNvPr name="Group 5" id="5"/>
          <p:cNvGrpSpPr/>
          <p:nvPr/>
        </p:nvGrpSpPr>
        <p:grpSpPr>
          <a:xfrm rot="0">
            <a:off x="1389318" y="2699295"/>
            <a:ext cx="959624" cy="911754"/>
            <a:chOff x="0" y="0"/>
            <a:chExt cx="427737" cy="406400"/>
          </a:xfrm>
        </p:grpSpPr>
        <p:sp>
          <p:nvSpPr>
            <p:cNvPr name="Freeform 6" id="6"/>
            <p:cNvSpPr/>
            <p:nvPr/>
          </p:nvSpPr>
          <p:spPr>
            <a:xfrm flipH="false" flipV="false" rot="0">
              <a:off x="0" y="0"/>
              <a:ext cx="427737" cy="406400"/>
            </a:xfrm>
            <a:custGeom>
              <a:avLst/>
              <a:gdLst/>
              <a:ahLst/>
              <a:cxnLst/>
              <a:rect r="r" b="b" t="t" l="l"/>
              <a:pathLst>
                <a:path h="406400" w="427737">
                  <a:moveTo>
                    <a:pt x="224537" y="0"/>
                  </a:moveTo>
                  <a:cubicBezTo>
                    <a:pt x="336762" y="0"/>
                    <a:pt x="427737" y="90976"/>
                    <a:pt x="427737" y="203200"/>
                  </a:cubicBezTo>
                  <a:cubicBezTo>
                    <a:pt x="427737" y="315424"/>
                    <a:pt x="336762" y="406400"/>
                    <a:pt x="224537"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D4AA5E">
                    <a:alpha val="100000"/>
                  </a:srgbClr>
                </a:gs>
                <a:gs pos="100000">
                  <a:srgbClr val="F2DBA2">
                    <a:alpha val="100000"/>
                  </a:srgbClr>
                </a:gs>
              </a:gsLst>
              <a:lin ang="0"/>
            </a:gradFill>
            <a:ln cap="sq">
              <a:noFill/>
              <a:prstDash val="solid"/>
              <a:miter/>
            </a:ln>
          </p:spPr>
        </p:sp>
        <p:sp>
          <p:nvSpPr>
            <p:cNvPr name="TextBox 7" id="7"/>
            <p:cNvSpPr txBox="true"/>
            <p:nvPr/>
          </p:nvSpPr>
          <p:spPr>
            <a:xfrm>
              <a:off x="0" y="-66675"/>
              <a:ext cx="427737" cy="473075"/>
            </a:xfrm>
            <a:prstGeom prst="rect">
              <a:avLst/>
            </a:prstGeom>
          </p:spPr>
          <p:txBody>
            <a:bodyPr anchor="ctr" rtlCol="false" tIns="46855" lIns="46855" bIns="46855" rIns="46855"/>
            <a:lstStyle/>
            <a:p>
              <a:pPr algn="ctr">
                <a:lnSpc>
                  <a:spcPts val="3640"/>
                </a:lnSpc>
              </a:pPr>
            </a:p>
          </p:txBody>
        </p:sp>
      </p:grpSp>
      <p:sp>
        <p:nvSpPr>
          <p:cNvPr name="TextBox 8" id="8"/>
          <p:cNvSpPr txBox="true"/>
          <p:nvPr/>
        </p:nvSpPr>
        <p:spPr>
          <a:xfrm rot="0">
            <a:off x="227325" y="2902002"/>
            <a:ext cx="3283611" cy="496815"/>
          </a:xfrm>
          <a:prstGeom prst="rect">
            <a:avLst/>
          </a:prstGeom>
        </p:spPr>
        <p:txBody>
          <a:bodyPr anchor="t" rtlCol="false" tIns="0" lIns="0" bIns="0" rIns="0">
            <a:spAutoFit/>
          </a:bodyPr>
          <a:lstStyle/>
          <a:p>
            <a:pPr algn="ctr">
              <a:lnSpc>
                <a:spcPts val="3841"/>
              </a:lnSpc>
            </a:pPr>
            <a:r>
              <a:rPr lang="en-US" b="true" sz="3228" spc="-67">
                <a:solidFill>
                  <a:srgbClr val="690101"/>
                </a:solidFill>
                <a:latin typeface="Public Sans Bold"/>
                <a:ea typeface="Public Sans Bold"/>
                <a:cs typeface="Public Sans Bold"/>
                <a:sym typeface="Public Sans Bold"/>
              </a:rPr>
              <a:t>1</a:t>
            </a:r>
          </a:p>
        </p:txBody>
      </p:sp>
      <p:sp>
        <p:nvSpPr>
          <p:cNvPr name="TextBox 9" id="9"/>
          <p:cNvSpPr txBox="true"/>
          <p:nvPr/>
        </p:nvSpPr>
        <p:spPr>
          <a:xfrm rot="0">
            <a:off x="2702351" y="2736681"/>
            <a:ext cx="14184492" cy="827456"/>
          </a:xfrm>
          <a:prstGeom prst="rect">
            <a:avLst/>
          </a:prstGeom>
        </p:spPr>
        <p:txBody>
          <a:bodyPr anchor="t" rtlCol="false" tIns="0" lIns="0" bIns="0" rIns="0">
            <a:spAutoFit/>
          </a:bodyPr>
          <a:lstStyle/>
          <a:p>
            <a:pPr algn="just">
              <a:lnSpc>
                <a:spcPts val="3211"/>
              </a:lnSpc>
            </a:pPr>
            <a:r>
              <a:rPr lang="en-US" sz="2698" spc="-56">
                <a:solidFill>
                  <a:srgbClr val="FFFFFF"/>
                </a:solidFill>
                <a:latin typeface="Public Sans"/>
                <a:ea typeface="Public Sans"/>
                <a:cs typeface="Public Sans"/>
                <a:sym typeface="Public Sans"/>
              </a:rPr>
              <a:t> </a:t>
            </a:r>
            <a:r>
              <a:rPr lang="en-US" b="true" sz="2698" i="true" spc="-56">
                <a:solidFill>
                  <a:srgbClr val="FFFFFF"/>
                </a:solidFill>
                <a:latin typeface="Public Sans Bold Italics"/>
                <a:ea typeface="Public Sans Bold Italics"/>
                <a:cs typeface="Public Sans Bold Italics"/>
                <a:sym typeface="Public Sans Bold Italics"/>
              </a:rPr>
              <a:t>Chính Đạo Là Cội, Minh Triết Là Đường:</a:t>
            </a:r>
            <a:r>
              <a:rPr lang="en-US" sz="2698" spc="-56">
                <a:solidFill>
                  <a:srgbClr val="FFFFFF"/>
                </a:solidFill>
                <a:latin typeface="Public Sans"/>
                <a:ea typeface="Public Sans"/>
                <a:cs typeface="Public Sans"/>
                <a:sym typeface="Public Sans"/>
              </a:rPr>
              <a:t> Đi theo con đường hợp đạo lý, thuận Thiên – hợp Nhân – đúng Pháp, đặt nền gốc cho sự thịnh vượng bền lâu. </a:t>
            </a:r>
          </a:p>
        </p:txBody>
      </p:sp>
      <p:grpSp>
        <p:nvGrpSpPr>
          <p:cNvPr name="Group 10" id="10"/>
          <p:cNvGrpSpPr/>
          <p:nvPr/>
        </p:nvGrpSpPr>
        <p:grpSpPr>
          <a:xfrm rot="0">
            <a:off x="1028700" y="4179616"/>
            <a:ext cx="16230600" cy="1555597"/>
            <a:chOff x="0" y="0"/>
            <a:chExt cx="4240247" cy="406400"/>
          </a:xfrm>
        </p:grpSpPr>
        <p:sp>
          <p:nvSpPr>
            <p:cNvPr name="Freeform 11" id="11"/>
            <p:cNvSpPr/>
            <p:nvPr/>
          </p:nvSpPr>
          <p:spPr>
            <a:xfrm flipH="false" flipV="false" rot="0">
              <a:off x="0" y="0"/>
              <a:ext cx="4240247" cy="406400"/>
            </a:xfrm>
            <a:custGeom>
              <a:avLst/>
              <a:gdLst/>
              <a:ahLst/>
              <a:cxnLst/>
              <a:rect r="r" b="b" t="t" l="l"/>
              <a:pathLst>
                <a:path h="406400" w="4240247">
                  <a:moveTo>
                    <a:pt x="4037047" y="0"/>
                  </a:moveTo>
                  <a:cubicBezTo>
                    <a:pt x="4149272" y="0"/>
                    <a:pt x="4240247" y="90976"/>
                    <a:pt x="4240247" y="203200"/>
                  </a:cubicBezTo>
                  <a:cubicBezTo>
                    <a:pt x="4240247" y="315424"/>
                    <a:pt x="4149272" y="406400"/>
                    <a:pt x="4037047" y="406400"/>
                  </a:cubicBezTo>
                  <a:lnTo>
                    <a:pt x="203200" y="406400"/>
                  </a:lnTo>
                  <a:cubicBezTo>
                    <a:pt x="90976" y="406400"/>
                    <a:pt x="0" y="315424"/>
                    <a:pt x="0" y="203200"/>
                  </a:cubicBezTo>
                  <a:cubicBezTo>
                    <a:pt x="0" y="90976"/>
                    <a:pt x="90976" y="0"/>
                    <a:pt x="203200" y="0"/>
                  </a:cubicBezTo>
                  <a:close/>
                </a:path>
              </a:pathLst>
            </a:custGeom>
            <a:solidFill>
              <a:srgbClr val="000000">
                <a:alpha val="0"/>
              </a:srgbClr>
            </a:solidFill>
            <a:ln w="38100" cap="sq">
              <a:gradFill>
                <a:gsLst>
                  <a:gs pos="0">
                    <a:srgbClr val="D4AA5E">
                      <a:alpha val="100000"/>
                    </a:srgbClr>
                  </a:gs>
                  <a:gs pos="100000">
                    <a:srgbClr val="F2DBA2">
                      <a:alpha val="100000"/>
                    </a:srgbClr>
                  </a:gs>
                </a:gsLst>
                <a:lin ang="0"/>
              </a:gradFill>
              <a:prstDash val="solid"/>
              <a:miter/>
            </a:ln>
          </p:spPr>
        </p:sp>
        <p:sp>
          <p:nvSpPr>
            <p:cNvPr name="TextBox 12" id="12"/>
            <p:cNvSpPr txBox="true"/>
            <p:nvPr/>
          </p:nvSpPr>
          <p:spPr>
            <a:xfrm>
              <a:off x="0" y="-66675"/>
              <a:ext cx="4240247" cy="473075"/>
            </a:xfrm>
            <a:prstGeom prst="rect">
              <a:avLst/>
            </a:prstGeom>
          </p:spPr>
          <p:txBody>
            <a:bodyPr anchor="ctr" rtlCol="false" tIns="46855" lIns="46855" bIns="46855" rIns="46855"/>
            <a:lstStyle/>
            <a:p>
              <a:pPr algn="ctr">
                <a:lnSpc>
                  <a:spcPts val="3640"/>
                </a:lnSpc>
              </a:pPr>
            </a:p>
          </p:txBody>
        </p:sp>
      </p:grpSp>
      <p:grpSp>
        <p:nvGrpSpPr>
          <p:cNvPr name="Group 13" id="13"/>
          <p:cNvGrpSpPr/>
          <p:nvPr/>
        </p:nvGrpSpPr>
        <p:grpSpPr>
          <a:xfrm rot="0">
            <a:off x="1389318" y="4501537"/>
            <a:ext cx="959624" cy="911754"/>
            <a:chOff x="0" y="0"/>
            <a:chExt cx="427737" cy="406400"/>
          </a:xfrm>
        </p:grpSpPr>
        <p:sp>
          <p:nvSpPr>
            <p:cNvPr name="Freeform 14" id="14"/>
            <p:cNvSpPr/>
            <p:nvPr/>
          </p:nvSpPr>
          <p:spPr>
            <a:xfrm flipH="false" flipV="false" rot="0">
              <a:off x="0" y="0"/>
              <a:ext cx="427737" cy="406400"/>
            </a:xfrm>
            <a:custGeom>
              <a:avLst/>
              <a:gdLst/>
              <a:ahLst/>
              <a:cxnLst/>
              <a:rect r="r" b="b" t="t" l="l"/>
              <a:pathLst>
                <a:path h="406400" w="427737">
                  <a:moveTo>
                    <a:pt x="224537" y="0"/>
                  </a:moveTo>
                  <a:cubicBezTo>
                    <a:pt x="336762" y="0"/>
                    <a:pt x="427737" y="90976"/>
                    <a:pt x="427737" y="203200"/>
                  </a:cubicBezTo>
                  <a:cubicBezTo>
                    <a:pt x="427737" y="315424"/>
                    <a:pt x="336762" y="406400"/>
                    <a:pt x="224537"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D4AA5E">
                    <a:alpha val="100000"/>
                  </a:srgbClr>
                </a:gs>
                <a:gs pos="100000">
                  <a:srgbClr val="F2DBA2">
                    <a:alpha val="100000"/>
                  </a:srgbClr>
                </a:gs>
              </a:gsLst>
              <a:lin ang="0"/>
            </a:gradFill>
            <a:ln cap="sq">
              <a:noFill/>
              <a:prstDash val="solid"/>
              <a:miter/>
            </a:ln>
          </p:spPr>
        </p:sp>
        <p:sp>
          <p:nvSpPr>
            <p:cNvPr name="TextBox 15" id="15"/>
            <p:cNvSpPr txBox="true"/>
            <p:nvPr/>
          </p:nvSpPr>
          <p:spPr>
            <a:xfrm>
              <a:off x="0" y="-66675"/>
              <a:ext cx="427737" cy="473075"/>
            </a:xfrm>
            <a:prstGeom prst="rect">
              <a:avLst/>
            </a:prstGeom>
          </p:spPr>
          <p:txBody>
            <a:bodyPr anchor="ctr" rtlCol="false" tIns="46855" lIns="46855" bIns="46855" rIns="46855"/>
            <a:lstStyle/>
            <a:p>
              <a:pPr algn="ctr">
                <a:lnSpc>
                  <a:spcPts val="3640"/>
                </a:lnSpc>
              </a:pPr>
            </a:p>
          </p:txBody>
        </p:sp>
      </p:grpSp>
      <p:sp>
        <p:nvSpPr>
          <p:cNvPr name="TextBox 16" id="16"/>
          <p:cNvSpPr txBox="true"/>
          <p:nvPr/>
        </p:nvSpPr>
        <p:spPr>
          <a:xfrm rot="0">
            <a:off x="227325" y="4704244"/>
            <a:ext cx="3283611" cy="496815"/>
          </a:xfrm>
          <a:prstGeom prst="rect">
            <a:avLst/>
          </a:prstGeom>
        </p:spPr>
        <p:txBody>
          <a:bodyPr anchor="t" rtlCol="false" tIns="0" lIns="0" bIns="0" rIns="0">
            <a:spAutoFit/>
          </a:bodyPr>
          <a:lstStyle/>
          <a:p>
            <a:pPr algn="ctr">
              <a:lnSpc>
                <a:spcPts val="3841"/>
              </a:lnSpc>
            </a:pPr>
            <a:r>
              <a:rPr lang="en-US" b="true" sz="3228" spc="-67">
                <a:solidFill>
                  <a:srgbClr val="690101"/>
                </a:solidFill>
                <a:latin typeface="Public Sans Bold"/>
                <a:ea typeface="Public Sans Bold"/>
                <a:cs typeface="Public Sans Bold"/>
                <a:sym typeface="Public Sans Bold"/>
              </a:rPr>
              <a:t>2</a:t>
            </a:r>
          </a:p>
        </p:txBody>
      </p:sp>
      <p:sp>
        <p:nvSpPr>
          <p:cNvPr name="TextBox 17" id="17"/>
          <p:cNvSpPr txBox="true"/>
          <p:nvPr/>
        </p:nvSpPr>
        <p:spPr>
          <a:xfrm rot="0">
            <a:off x="2702351" y="4538924"/>
            <a:ext cx="14184492" cy="813106"/>
          </a:xfrm>
          <a:prstGeom prst="rect">
            <a:avLst/>
          </a:prstGeom>
        </p:spPr>
        <p:txBody>
          <a:bodyPr anchor="t" rtlCol="false" tIns="0" lIns="0" bIns="0" rIns="0">
            <a:spAutoFit/>
          </a:bodyPr>
          <a:lstStyle/>
          <a:p>
            <a:pPr algn="just">
              <a:lnSpc>
                <a:spcPts val="3211"/>
              </a:lnSpc>
            </a:pPr>
            <a:r>
              <a:rPr lang="en-US" b="true" sz="2698" i="true" spc="-56">
                <a:solidFill>
                  <a:srgbClr val="FFFFFF"/>
                </a:solidFill>
                <a:latin typeface="Public Sans Bold Italics"/>
                <a:ea typeface="Public Sans Bold Italics"/>
                <a:cs typeface="Public Sans Bold Italics"/>
                <a:sym typeface="Public Sans Bold Italics"/>
              </a:rPr>
              <a:t>Mọi Giá Trị Đều Phải Thực Chứng:</a:t>
            </a:r>
            <a:r>
              <a:rPr lang="en-US" sz="2698" spc="-56">
                <a:solidFill>
                  <a:srgbClr val="FFFFFF"/>
                </a:solidFill>
                <a:latin typeface="Public Sans"/>
                <a:ea typeface="Public Sans"/>
                <a:cs typeface="Public Sans"/>
                <a:sym typeface="Public Sans"/>
              </a:rPr>
              <a:t> Mọi luận giải và tri thức đều phải nghiệm lý, có kết quả thực tế kiểm chứng. </a:t>
            </a:r>
          </a:p>
        </p:txBody>
      </p:sp>
      <p:grpSp>
        <p:nvGrpSpPr>
          <p:cNvPr name="Group 18" id="18"/>
          <p:cNvGrpSpPr/>
          <p:nvPr/>
        </p:nvGrpSpPr>
        <p:grpSpPr>
          <a:xfrm rot="0">
            <a:off x="1028700" y="5981858"/>
            <a:ext cx="16230600" cy="1555597"/>
            <a:chOff x="0" y="0"/>
            <a:chExt cx="4240247" cy="406400"/>
          </a:xfrm>
        </p:grpSpPr>
        <p:sp>
          <p:nvSpPr>
            <p:cNvPr name="Freeform 19" id="19"/>
            <p:cNvSpPr/>
            <p:nvPr/>
          </p:nvSpPr>
          <p:spPr>
            <a:xfrm flipH="false" flipV="false" rot="0">
              <a:off x="0" y="0"/>
              <a:ext cx="4240247" cy="406400"/>
            </a:xfrm>
            <a:custGeom>
              <a:avLst/>
              <a:gdLst/>
              <a:ahLst/>
              <a:cxnLst/>
              <a:rect r="r" b="b" t="t" l="l"/>
              <a:pathLst>
                <a:path h="406400" w="4240247">
                  <a:moveTo>
                    <a:pt x="4037047" y="0"/>
                  </a:moveTo>
                  <a:cubicBezTo>
                    <a:pt x="4149272" y="0"/>
                    <a:pt x="4240247" y="90976"/>
                    <a:pt x="4240247" y="203200"/>
                  </a:cubicBezTo>
                  <a:cubicBezTo>
                    <a:pt x="4240247" y="315424"/>
                    <a:pt x="4149272" y="406400"/>
                    <a:pt x="4037047" y="406400"/>
                  </a:cubicBezTo>
                  <a:lnTo>
                    <a:pt x="203200" y="406400"/>
                  </a:lnTo>
                  <a:cubicBezTo>
                    <a:pt x="90976" y="406400"/>
                    <a:pt x="0" y="315424"/>
                    <a:pt x="0" y="203200"/>
                  </a:cubicBezTo>
                  <a:cubicBezTo>
                    <a:pt x="0" y="90976"/>
                    <a:pt x="90976" y="0"/>
                    <a:pt x="203200" y="0"/>
                  </a:cubicBezTo>
                  <a:close/>
                </a:path>
              </a:pathLst>
            </a:custGeom>
            <a:solidFill>
              <a:srgbClr val="000000">
                <a:alpha val="0"/>
              </a:srgbClr>
            </a:solidFill>
            <a:ln w="38100" cap="sq">
              <a:gradFill>
                <a:gsLst>
                  <a:gs pos="0">
                    <a:srgbClr val="D4AA5E">
                      <a:alpha val="100000"/>
                    </a:srgbClr>
                  </a:gs>
                  <a:gs pos="100000">
                    <a:srgbClr val="F2DBA2">
                      <a:alpha val="100000"/>
                    </a:srgbClr>
                  </a:gs>
                </a:gsLst>
                <a:lin ang="0"/>
              </a:gradFill>
              <a:prstDash val="solid"/>
              <a:miter/>
            </a:ln>
          </p:spPr>
        </p:sp>
        <p:sp>
          <p:nvSpPr>
            <p:cNvPr name="TextBox 20" id="20"/>
            <p:cNvSpPr txBox="true"/>
            <p:nvPr/>
          </p:nvSpPr>
          <p:spPr>
            <a:xfrm>
              <a:off x="0" y="-66675"/>
              <a:ext cx="4240247" cy="473075"/>
            </a:xfrm>
            <a:prstGeom prst="rect">
              <a:avLst/>
            </a:prstGeom>
          </p:spPr>
          <p:txBody>
            <a:bodyPr anchor="ctr" rtlCol="false" tIns="46855" lIns="46855" bIns="46855" rIns="46855"/>
            <a:lstStyle/>
            <a:p>
              <a:pPr algn="ctr">
                <a:lnSpc>
                  <a:spcPts val="3640"/>
                </a:lnSpc>
              </a:pPr>
            </a:p>
          </p:txBody>
        </p:sp>
      </p:grpSp>
      <p:grpSp>
        <p:nvGrpSpPr>
          <p:cNvPr name="Group 21" id="21"/>
          <p:cNvGrpSpPr/>
          <p:nvPr/>
        </p:nvGrpSpPr>
        <p:grpSpPr>
          <a:xfrm rot="0">
            <a:off x="1389318" y="6303780"/>
            <a:ext cx="959624" cy="911754"/>
            <a:chOff x="0" y="0"/>
            <a:chExt cx="427737" cy="406400"/>
          </a:xfrm>
        </p:grpSpPr>
        <p:sp>
          <p:nvSpPr>
            <p:cNvPr name="Freeform 22" id="22"/>
            <p:cNvSpPr/>
            <p:nvPr/>
          </p:nvSpPr>
          <p:spPr>
            <a:xfrm flipH="false" flipV="false" rot="0">
              <a:off x="0" y="0"/>
              <a:ext cx="427737" cy="406400"/>
            </a:xfrm>
            <a:custGeom>
              <a:avLst/>
              <a:gdLst/>
              <a:ahLst/>
              <a:cxnLst/>
              <a:rect r="r" b="b" t="t" l="l"/>
              <a:pathLst>
                <a:path h="406400" w="427737">
                  <a:moveTo>
                    <a:pt x="224537" y="0"/>
                  </a:moveTo>
                  <a:cubicBezTo>
                    <a:pt x="336762" y="0"/>
                    <a:pt x="427737" y="90976"/>
                    <a:pt x="427737" y="203200"/>
                  </a:cubicBezTo>
                  <a:cubicBezTo>
                    <a:pt x="427737" y="315424"/>
                    <a:pt x="336762" y="406400"/>
                    <a:pt x="224537"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D4AA5E">
                    <a:alpha val="100000"/>
                  </a:srgbClr>
                </a:gs>
                <a:gs pos="100000">
                  <a:srgbClr val="F2DBA2">
                    <a:alpha val="100000"/>
                  </a:srgbClr>
                </a:gs>
              </a:gsLst>
              <a:lin ang="0"/>
            </a:gradFill>
            <a:ln cap="sq">
              <a:noFill/>
              <a:prstDash val="solid"/>
              <a:miter/>
            </a:ln>
          </p:spPr>
        </p:sp>
        <p:sp>
          <p:nvSpPr>
            <p:cNvPr name="TextBox 23" id="23"/>
            <p:cNvSpPr txBox="true"/>
            <p:nvPr/>
          </p:nvSpPr>
          <p:spPr>
            <a:xfrm>
              <a:off x="0" y="-66675"/>
              <a:ext cx="427737" cy="473075"/>
            </a:xfrm>
            <a:prstGeom prst="rect">
              <a:avLst/>
            </a:prstGeom>
          </p:spPr>
          <p:txBody>
            <a:bodyPr anchor="ctr" rtlCol="false" tIns="46855" lIns="46855" bIns="46855" rIns="46855"/>
            <a:lstStyle/>
            <a:p>
              <a:pPr algn="ctr">
                <a:lnSpc>
                  <a:spcPts val="3640"/>
                </a:lnSpc>
              </a:pPr>
            </a:p>
          </p:txBody>
        </p:sp>
      </p:grpSp>
      <p:sp>
        <p:nvSpPr>
          <p:cNvPr name="TextBox 24" id="24"/>
          <p:cNvSpPr txBox="true"/>
          <p:nvPr/>
        </p:nvSpPr>
        <p:spPr>
          <a:xfrm rot="0">
            <a:off x="227325" y="6506486"/>
            <a:ext cx="3283611" cy="496815"/>
          </a:xfrm>
          <a:prstGeom prst="rect">
            <a:avLst/>
          </a:prstGeom>
        </p:spPr>
        <p:txBody>
          <a:bodyPr anchor="t" rtlCol="false" tIns="0" lIns="0" bIns="0" rIns="0">
            <a:spAutoFit/>
          </a:bodyPr>
          <a:lstStyle/>
          <a:p>
            <a:pPr algn="ctr">
              <a:lnSpc>
                <a:spcPts val="3841"/>
              </a:lnSpc>
            </a:pPr>
            <a:r>
              <a:rPr lang="en-US" b="true" sz="3228" spc="-67">
                <a:solidFill>
                  <a:srgbClr val="690101"/>
                </a:solidFill>
                <a:latin typeface="Public Sans Bold"/>
                <a:ea typeface="Public Sans Bold"/>
                <a:cs typeface="Public Sans Bold"/>
                <a:sym typeface="Public Sans Bold"/>
              </a:rPr>
              <a:t>3</a:t>
            </a:r>
          </a:p>
        </p:txBody>
      </p:sp>
      <p:sp>
        <p:nvSpPr>
          <p:cNvPr name="TextBox 25" id="25"/>
          <p:cNvSpPr txBox="true"/>
          <p:nvPr/>
        </p:nvSpPr>
        <p:spPr>
          <a:xfrm rot="0">
            <a:off x="2702351" y="6341166"/>
            <a:ext cx="14184492" cy="813106"/>
          </a:xfrm>
          <a:prstGeom prst="rect">
            <a:avLst/>
          </a:prstGeom>
        </p:spPr>
        <p:txBody>
          <a:bodyPr anchor="t" rtlCol="false" tIns="0" lIns="0" bIns="0" rIns="0">
            <a:spAutoFit/>
          </a:bodyPr>
          <a:lstStyle/>
          <a:p>
            <a:pPr algn="just">
              <a:lnSpc>
                <a:spcPts val="3211"/>
              </a:lnSpc>
            </a:pPr>
            <a:r>
              <a:rPr lang="en-US" sz="2698" spc="-56">
                <a:solidFill>
                  <a:srgbClr val="FFFFFF"/>
                </a:solidFill>
                <a:latin typeface="Public Sans"/>
                <a:ea typeface="Public Sans"/>
                <a:cs typeface="Public Sans"/>
                <a:sym typeface="Public Sans"/>
              </a:rPr>
              <a:t> </a:t>
            </a:r>
            <a:r>
              <a:rPr lang="en-US" b="true" sz="2698" i="true" spc="-56">
                <a:solidFill>
                  <a:srgbClr val="FFFFFF"/>
                </a:solidFill>
                <a:latin typeface="Public Sans Bold Italics"/>
                <a:ea typeface="Public Sans Bold Italics"/>
                <a:cs typeface="Public Sans Bold Italics"/>
                <a:sym typeface="Public Sans Bold Italics"/>
              </a:rPr>
              <a:t>Không Ngừng Học Tập Suốt Đời:</a:t>
            </a:r>
            <a:r>
              <a:rPr lang="en-US" sz="2698" spc="-56">
                <a:solidFill>
                  <a:srgbClr val="FFFFFF"/>
                </a:solidFill>
                <a:latin typeface="Public Sans"/>
                <a:ea typeface="Public Sans"/>
                <a:cs typeface="Public Sans"/>
                <a:sym typeface="Public Sans"/>
              </a:rPr>
              <a:t> Không ngừng nâng cao tri thức, rèn luyện kỹ năng, phát triển bản thân và đội ngũ.</a:t>
            </a:r>
          </a:p>
        </p:txBody>
      </p:sp>
      <p:grpSp>
        <p:nvGrpSpPr>
          <p:cNvPr name="Group 26" id="26"/>
          <p:cNvGrpSpPr/>
          <p:nvPr/>
        </p:nvGrpSpPr>
        <p:grpSpPr>
          <a:xfrm rot="0">
            <a:off x="1028700" y="7785105"/>
            <a:ext cx="16230600" cy="1555597"/>
            <a:chOff x="0" y="0"/>
            <a:chExt cx="4240247" cy="406400"/>
          </a:xfrm>
        </p:grpSpPr>
        <p:sp>
          <p:nvSpPr>
            <p:cNvPr name="Freeform 27" id="27"/>
            <p:cNvSpPr/>
            <p:nvPr/>
          </p:nvSpPr>
          <p:spPr>
            <a:xfrm flipH="false" flipV="false" rot="0">
              <a:off x="0" y="0"/>
              <a:ext cx="4240247" cy="406400"/>
            </a:xfrm>
            <a:custGeom>
              <a:avLst/>
              <a:gdLst/>
              <a:ahLst/>
              <a:cxnLst/>
              <a:rect r="r" b="b" t="t" l="l"/>
              <a:pathLst>
                <a:path h="406400" w="4240247">
                  <a:moveTo>
                    <a:pt x="4037047" y="0"/>
                  </a:moveTo>
                  <a:cubicBezTo>
                    <a:pt x="4149272" y="0"/>
                    <a:pt x="4240247" y="90976"/>
                    <a:pt x="4240247" y="203200"/>
                  </a:cubicBezTo>
                  <a:cubicBezTo>
                    <a:pt x="4240247" y="315424"/>
                    <a:pt x="4149272" y="406400"/>
                    <a:pt x="4037047" y="406400"/>
                  </a:cubicBezTo>
                  <a:lnTo>
                    <a:pt x="203200" y="406400"/>
                  </a:lnTo>
                  <a:cubicBezTo>
                    <a:pt x="90976" y="406400"/>
                    <a:pt x="0" y="315424"/>
                    <a:pt x="0" y="203200"/>
                  </a:cubicBezTo>
                  <a:cubicBezTo>
                    <a:pt x="0" y="90976"/>
                    <a:pt x="90976" y="0"/>
                    <a:pt x="203200" y="0"/>
                  </a:cubicBezTo>
                  <a:close/>
                </a:path>
              </a:pathLst>
            </a:custGeom>
            <a:solidFill>
              <a:srgbClr val="000000">
                <a:alpha val="0"/>
              </a:srgbClr>
            </a:solidFill>
            <a:ln w="38100" cap="sq">
              <a:gradFill>
                <a:gsLst>
                  <a:gs pos="0">
                    <a:srgbClr val="D4AA5E">
                      <a:alpha val="100000"/>
                    </a:srgbClr>
                  </a:gs>
                  <a:gs pos="100000">
                    <a:srgbClr val="F2DBA2">
                      <a:alpha val="100000"/>
                    </a:srgbClr>
                  </a:gs>
                </a:gsLst>
                <a:lin ang="0"/>
              </a:gradFill>
              <a:prstDash val="solid"/>
              <a:miter/>
            </a:ln>
          </p:spPr>
        </p:sp>
        <p:sp>
          <p:nvSpPr>
            <p:cNvPr name="TextBox 28" id="28"/>
            <p:cNvSpPr txBox="true"/>
            <p:nvPr/>
          </p:nvSpPr>
          <p:spPr>
            <a:xfrm>
              <a:off x="0" y="-66675"/>
              <a:ext cx="4240247" cy="473075"/>
            </a:xfrm>
            <a:prstGeom prst="rect">
              <a:avLst/>
            </a:prstGeom>
          </p:spPr>
          <p:txBody>
            <a:bodyPr anchor="ctr" rtlCol="false" tIns="46855" lIns="46855" bIns="46855" rIns="46855"/>
            <a:lstStyle/>
            <a:p>
              <a:pPr algn="ctr">
                <a:lnSpc>
                  <a:spcPts val="3640"/>
                </a:lnSpc>
              </a:pPr>
            </a:p>
          </p:txBody>
        </p:sp>
      </p:grpSp>
      <p:grpSp>
        <p:nvGrpSpPr>
          <p:cNvPr name="Group 29" id="29"/>
          <p:cNvGrpSpPr/>
          <p:nvPr/>
        </p:nvGrpSpPr>
        <p:grpSpPr>
          <a:xfrm rot="0">
            <a:off x="1389318" y="8107027"/>
            <a:ext cx="959624" cy="911754"/>
            <a:chOff x="0" y="0"/>
            <a:chExt cx="427737" cy="406400"/>
          </a:xfrm>
        </p:grpSpPr>
        <p:sp>
          <p:nvSpPr>
            <p:cNvPr name="Freeform 30" id="30"/>
            <p:cNvSpPr/>
            <p:nvPr/>
          </p:nvSpPr>
          <p:spPr>
            <a:xfrm flipH="false" flipV="false" rot="0">
              <a:off x="0" y="0"/>
              <a:ext cx="427737" cy="406400"/>
            </a:xfrm>
            <a:custGeom>
              <a:avLst/>
              <a:gdLst/>
              <a:ahLst/>
              <a:cxnLst/>
              <a:rect r="r" b="b" t="t" l="l"/>
              <a:pathLst>
                <a:path h="406400" w="427737">
                  <a:moveTo>
                    <a:pt x="224537" y="0"/>
                  </a:moveTo>
                  <a:cubicBezTo>
                    <a:pt x="336762" y="0"/>
                    <a:pt x="427737" y="90976"/>
                    <a:pt x="427737" y="203200"/>
                  </a:cubicBezTo>
                  <a:cubicBezTo>
                    <a:pt x="427737" y="315424"/>
                    <a:pt x="336762" y="406400"/>
                    <a:pt x="224537"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D4AA5E">
                    <a:alpha val="100000"/>
                  </a:srgbClr>
                </a:gs>
                <a:gs pos="100000">
                  <a:srgbClr val="F2DBA2">
                    <a:alpha val="100000"/>
                  </a:srgbClr>
                </a:gs>
              </a:gsLst>
              <a:lin ang="0"/>
            </a:gradFill>
            <a:ln cap="sq">
              <a:noFill/>
              <a:prstDash val="solid"/>
              <a:miter/>
            </a:ln>
          </p:spPr>
        </p:sp>
        <p:sp>
          <p:nvSpPr>
            <p:cNvPr name="TextBox 31" id="31"/>
            <p:cNvSpPr txBox="true"/>
            <p:nvPr/>
          </p:nvSpPr>
          <p:spPr>
            <a:xfrm>
              <a:off x="0" y="-66675"/>
              <a:ext cx="427737" cy="473075"/>
            </a:xfrm>
            <a:prstGeom prst="rect">
              <a:avLst/>
            </a:prstGeom>
          </p:spPr>
          <p:txBody>
            <a:bodyPr anchor="ctr" rtlCol="false" tIns="46855" lIns="46855" bIns="46855" rIns="46855"/>
            <a:lstStyle/>
            <a:p>
              <a:pPr algn="ctr">
                <a:lnSpc>
                  <a:spcPts val="3640"/>
                </a:lnSpc>
              </a:pPr>
            </a:p>
          </p:txBody>
        </p:sp>
      </p:grpSp>
      <p:sp>
        <p:nvSpPr>
          <p:cNvPr name="TextBox 32" id="32"/>
          <p:cNvSpPr txBox="true"/>
          <p:nvPr/>
        </p:nvSpPr>
        <p:spPr>
          <a:xfrm rot="0">
            <a:off x="227325" y="8309733"/>
            <a:ext cx="3283611" cy="496815"/>
          </a:xfrm>
          <a:prstGeom prst="rect">
            <a:avLst/>
          </a:prstGeom>
        </p:spPr>
        <p:txBody>
          <a:bodyPr anchor="t" rtlCol="false" tIns="0" lIns="0" bIns="0" rIns="0">
            <a:spAutoFit/>
          </a:bodyPr>
          <a:lstStyle/>
          <a:p>
            <a:pPr algn="ctr">
              <a:lnSpc>
                <a:spcPts val="3841"/>
              </a:lnSpc>
            </a:pPr>
            <a:r>
              <a:rPr lang="en-US" b="true" sz="3228" spc="-67">
                <a:solidFill>
                  <a:srgbClr val="690101"/>
                </a:solidFill>
                <a:latin typeface="Public Sans Bold"/>
                <a:ea typeface="Public Sans Bold"/>
                <a:cs typeface="Public Sans Bold"/>
                <a:sym typeface="Public Sans Bold"/>
              </a:rPr>
              <a:t>4</a:t>
            </a:r>
          </a:p>
        </p:txBody>
      </p:sp>
      <p:sp>
        <p:nvSpPr>
          <p:cNvPr name="TextBox 33" id="33"/>
          <p:cNvSpPr txBox="true"/>
          <p:nvPr/>
        </p:nvSpPr>
        <p:spPr>
          <a:xfrm rot="0">
            <a:off x="2702351" y="8144413"/>
            <a:ext cx="14184492" cy="813106"/>
          </a:xfrm>
          <a:prstGeom prst="rect">
            <a:avLst/>
          </a:prstGeom>
        </p:spPr>
        <p:txBody>
          <a:bodyPr anchor="t" rtlCol="false" tIns="0" lIns="0" bIns="0" rIns="0">
            <a:spAutoFit/>
          </a:bodyPr>
          <a:lstStyle/>
          <a:p>
            <a:pPr algn="just">
              <a:lnSpc>
                <a:spcPts val="3211"/>
              </a:lnSpc>
            </a:pPr>
            <a:r>
              <a:rPr lang="en-US" b="true" sz="2698" i="true" spc="-56">
                <a:solidFill>
                  <a:srgbClr val="FFFFFF"/>
                </a:solidFill>
                <a:latin typeface="Public Sans Bold Italics"/>
                <a:ea typeface="Public Sans Bold Italics"/>
                <a:cs typeface="Public Sans Bold Italics"/>
                <a:sym typeface="Public Sans Bold Italics"/>
              </a:rPr>
              <a:t>Phụng Sự Là Danh Dự Cao Nhất: </a:t>
            </a:r>
            <a:r>
              <a:rPr lang="en-US" sz="2698" spc="-56">
                <a:solidFill>
                  <a:srgbClr val="FFFFFF"/>
                </a:solidFill>
                <a:latin typeface="Public Sans"/>
                <a:ea typeface="Public Sans"/>
                <a:cs typeface="Public Sans"/>
                <a:sym typeface="Public Sans"/>
              </a:rPr>
              <a:t>Xem phụng sự cộng đồng, khách hàng là vinh quang lớn nhất.</a:t>
            </a:r>
          </a:p>
        </p:txBody>
      </p:sp>
      <p:grpSp>
        <p:nvGrpSpPr>
          <p:cNvPr name="Group 34" id="34"/>
          <p:cNvGrpSpPr/>
          <p:nvPr/>
        </p:nvGrpSpPr>
        <p:grpSpPr>
          <a:xfrm rot="0">
            <a:off x="4377849" y="714185"/>
            <a:ext cx="9532302" cy="1654854"/>
            <a:chOff x="0" y="0"/>
            <a:chExt cx="12709736" cy="2206472"/>
          </a:xfrm>
        </p:grpSpPr>
        <p:sp>
          <p:nvSpPr>
            <p:cNvPr name="Freeform 35" id="35"/>
            <p:cNvSpPr/>
            <p:nvPr/>
          </p:nvSpPr>
          <p:spPr>
            <a:xfrm flipH="false" flipV="false" rot="0">
              <a:off x="1394415" y="1574014"/>
              <a:ext cx="9920906" cy="632458"/>
            </a:xfrm>
            <a:custGeom>
              <a:avLst/>
              <a:gdLst/>
              <a:ahLst/>
              <a:cxnLst/>
              <a:rect r="r" b="b" t="t" l="l"/>
              <a:pathLst>
                <a:path h="632458" w="9920906">
                  <a:moveTo>
                    <a:pt x="0" y="0"/>
                  </a:moveTo>
                  <a:lnTo>
                    <a:pt x="9920906" y="0"/>
                  </a:lnTo>
                  <a:lnTo>
                    <a:pt x="9920906" y="632458"/>
                  </a:lnTo>
                  <a:lnTo>
                    <a:pt x="0" y="632458"/>
                  </a:lnTo>
                  <a:lnTo>
                    <a:pt x="0" y="0"/>
                  </a:lnTo>
                  <a:close/>
                </a:path>
              </a:pathLst>
            </a:custGeom>
            <a:blipFill>
              <a:blip r:embed="rId2"/>
              <a:stretch>
                <a:fillRect l="0" t="0" r="0" b="0"/>
              </a:stretch>
            </a:blipFill>
          </p:spPr>
        </p:sp>
        <p:grpSp>
          <p:nvGrpSpPr>
            <p:cNvPr name="Group 36" id="36"/>
            <p:cNvGrpSpPr/>
            <p:nvPr/>
          </p:nvGrpSpPr>
          <p:grpSpPr>
            <a:xfrm rot="0">
              <a:off x="0" y="0"/>
              <a:ext cx="12709736" cy="1699204"/>
              <a:chOff x="0" y="0"/>
              <a:chExt cx="3039798" cy="406400"/>
            </a:xfrm>
          </p:grpSpPr>
          <p:sp>
            <p:nvSpPr>
              <p:cNvPr name="Freeform 37" id="37"/>
              <p:cNvSpPr/>
              <p:nvPr/>
            </p:nvSpPr>
            <p:spPr>
              <a:xfrm flipH="false" flipV="false" rot="0">
                <a:off x="0" y="0"/>
                <a:ext cx="3039798" cy="406400"/>
              </a:xfrm>
              <a:custGeom>
                <a:avLst/>
                <a:gdLst/>
                <a:ahLst/>
                <a:cxnLst/>
                <a:rect r="r" b="b" t="t" l="l"/>
                <a:pathLst>
                  <a:path h="406400" w="3039798">
                    <a:moveTo>
                      <a:pt x="2836598" y="0"/>
                    </a:moveTo>
                    <a:cubicBezTo>
                      <a:pt x="2948822" y="0"/>
                      <a:pt x="3039798" y="90976"/>
                      <a:pt x="3039798" y="203200"/>
                    </a:cubicBezTo>
                    <a:cubicBezTo>
                      <a:pt x="3039798" y="315424"/>
                      <a:pt x="2948822" y="406400"/>
                      <a:pt x="2836598"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690101">
                      <a:alpha val="100000"/>
                    </a:srgbClr>
                  </a:gs>
                  <a:gs pos="100000">
                    <a:srgbClr val="8B0000">
                      <a:alpha val="100000"/>
                    </a:srgbClr>
                  </a:gs>
                </a:gsLst>
                <a:lin ang="5400000"/>
              </a:gradFill>
              <a:ln w="114300" cap="sq">
                <a:gradFill>
                  <a:gsLst>
                    <a:gs pos="0">
                      <a:srgbClr val="D4AA5E">
                        <a:alpha val="100000"/>
                      </a:srgbClr>
                    </a:gs>
                    <a:gs pos="100000">
                      <a:srgbClr val="F2DBA2">
                        <a:alpha val="100000"/>
                      </a:srgbClr>
                    </a:gs>
                  </a:gsLst>
                  <a:lin ang="0"/>
                </a:gradFill>
                <a:prstDash val="solid"/>
                <a:miter/>
              </a:ln>
            </p:spPr>
          </p:sp>
          <p:sp>
            <p:nvSpPr>
              <p:cNvPr name="TextBox 38" id="38"/>
              <p:cNvSpPr txBox="true"/>
              <p:nvPr/>
            </p:nvSpPr>
            <p:spPr>
              <a:xfrm>
                <a:off x="0" y="-66675"/>
                <a:ext cx="3039798" cy="473075"/>
              </a:xfrm>
              <a:prstGeom prst="rect">
                <a:avLst/>
              </a:prstGeom>
            </p:spPr>
            <p:txBody>
              <a:bodyPr anchor="ctr" rtlCol="false" tIns="50800" lIns="50800" bIns="50800" rIns="50800"/>
              <a:lstStyle/>
              <a:p>
                <a:pPr algn="ctr">
                  <a:lnSpc>
                    <a:spcPts val="3640"/>
                  </a:lnSpc>
                </a:pPr>
              </a:p>
            </p:txBody>
          </p:sp>
        </p:grpSp>
      </p:grpSp>
      <p:sp>
        <p:nvSpPr>
          <p:cNvPr name="TextBox 39" id="39"/>
          <p:cNvSpPr txBox="true"/>
          <p:nvPr/>
        </p:nvSpPr>
        <p:spPr>
          <a:xfrm rot="0">
            <a:off x="4544660" y="858916"/>
            <a:ext cx="9198680" cy="883725"/>
          </a:xfrm>
          <a:prstGeom prst="rect">
            <a:avLst/>
          </a:prstGeom>
        </p:spPr>
        <p:txBody>
          <a:bodyPr anchor="t" rtlCol="false" tIns="0" lIns="0" bIns="0" rIns="0">
            <a:spAutoFit/>
          </a:bodyPr>
          <a:lstStyle/>
          <a:p>
            <a:pPr algn="ctr">
              <a:lnSpc>
                <a:spcPts val="7174"/>
              </a:lnSpc>
              <a:spcBef>
                <a:spcPct val="0"/>
              </a:spcBef>
            </a:pPr>
            <a:r>
              <a:rPr lang="en-US" b="true" sz="5124" spc="-230">
                <a:solidFill>
                  <a:srgbClr val="EAC683"/>
                </a:solidFill>
                <a:latin typeface="Bricolage Grotesque Bold"/>
                <a:ea typeface="Bricolage Grotesque Bold"/>
                <a:cs typeface="Bricolage Grotesque Bold"/>
                <a:sym typeface="Bricolage Grotesque Bold"/>
              </a:rPr>
              <a:t>GIÁ TRỊ CỐT LÕI</a:t>
            </a:r>
          </a:p>
        </p:txBody>
      </p:sp>
      <p:sp>
        <p:nvSpPr>
          <p:cNvPr name="Freeform 40" id="40"/>
          <p:cNvSpPr/>
          <p:nvPr/>
        </p:nvSpPr>
        <p:spPr>
          <a:xfrm flipH="false" flipV="false" rot="0">
            <a:off x="0" y="7630867"/>
            <a:ext cx="2677041" cy="2677041"/>
          </a:xfrm>
          <a:custGeom>
            <a:avLst/>
            <a:gdLst/>
            <a:ahLst/>
            <a:cxnLst/>
            <a:rect r="r" b="b" t="t" l="l"/>
            <a:pathLst>
              <a:path h="2677041" w="2677041">
                <a:moveTo>
                  <a:pt x="0" y="0"/>
                </a:moveTo>
                <a:lnTo>
                  <a:pt x="2677041" y="0"/>
                </a:lnTo>
                <a:lnTo>
                  <a:pt x="2677041" y="2677041"/>
                </a:lnTo>
                <a:lnTo>
                  <a:pt x="0" y="267704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1" id="41"/>
          <p:cNvSpPr/>
          <p:nvPr/>
        </p:nvSpPr>
        <p:spPr>
          <a:xfrm flipH="true" flipV="false" rot="0">
            <a:off x="15610959" y="7623512"/>
            <a:ext cx="2677041" cy="2677041"/>
          </a:xfrm>
          <a:custGeom>
            <a:avLst/>
            <a:gdLst/>
            <a:ahLst/>
            <a:cxnLst/>
            <a:rect r="r" b="b" t="t" l="l"/>
            <a:pathLst>
              <a:path h="2677041" w="2677041">
                <a:moveTo>
                  <a:pt x="2677041" y="0"/>
                </a:moveTo>
                <a:lnTo>
                  <a:pt x="0" y="0"/>
                </a:lnTo>
                <a:lnTo>
                  <a:pt x="0" y="2677041"/>
                </a:lnTo>
                <a:lnTo>
                  <a:pt x="2677041" y="2677041"/>
                </a:lnTo>
                <a:lnTo>
                  <a:pt x="267704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2" id="42"/>
          <p:cNvSpPr/>
          <p:nvPr/>
        </p:nvSpPr>
        <p:spPr>
          <a:xfrm flipH="false" flipV="false" rot="5400000">
            <a:off x="0" y="0"/>
            <a:ext cx="2677041" cy="2677041"/>
          </a:xfrm>
          <a:custGeom>
            <a:avLst/>
            <a:gdLst/>
            <a:ahLst/>
            <a:cxnLst/>
            <a:rect r="r" b="b" t="t" l="l"/>
            <a:pathLst>
              <a:path h="2677041" w="2677041">
                <a:moveTo>
                  <a:pt x="0" y="0"/>
                </a:moveTo>
                <a:lnTo>
                  <a:pt x="2677041" y="0"/>
                </a:lnTo>
                <a:lnTo>
                  <a:pt x="2677041" y="2677041"/>
                </a:lnTo>
                <a:lnTo>
                  <a:pt x="0" y="267704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3" id="43"/>
          <p:cNvSpPr/>
          <p:nvPr/>
        </p:nvSpPr>
        <p:spPr>
          <a:xfrm flipH="false" flipV="true" rot="5400000">
            <a:off x="15610959" y="0"/>
            <a:ext cx="2677041" cy="2677041"/>
          </a:xfrm>
          <a:custGeom>
            <a:avLst/>
            <a:gdLst/>
            <a:ahLst/>
            <a:cxnLst/>
            <a:rect r="r" b="b" t="t" l="l"/>
            <a:pathLst>
              <a:path h="2677041" w="2677041">
                <a:moveTo>
                  <a:pt x="0" y="2677041"/>
                </a:moveTo>
                <a:lnTo>
                  <a:pt x="2677041" y="2677041"/>
                </a:lnTo>
                <a:lnTo>
                  <a:pt x="2677041" y="0"/>
                </a:lnTo>
                <a:lnTo>
                  <a:pt x="0" y="0"/>
                </a:lnTo>
                <a:lnTo>
                  <a:pt x="0" y="2677041"/>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990000">
                <a:alpha val="100000"/>
              </a:srgbClr>
            </a:gs>
            <a:gs pos="100000">
              <a:srgbClr val="690101">
                <a:alpha val="100000"/>
              </a:srgbClr>
            </a:gs>
          </a:gsLst>
          <a:path path="circle">
            <a:fillToRect l="50000" r="50000" t="50000" b="50000"/>
          </a:path>
        </a:gradFill>
      </p:bgPr>
    </p:bg>
    <p:spTree>
      <p:nvGrpSpPr>
        <p:cNvPr id="1" name=""/>
        <p:cNvGrpSpPr/>
        <p:nvPr/>
      </p:nvGrpSpPr>
      <p:grpSpPr>
        <a:xfrm>
          <a:off x="0" y="0"/>
          <a:ext cx="0" cy="0"/>
          <a:chOff x="0" y="0"/>
          <a:chExt cx="0" cy="0"/>
        </a:xfrm>
      </p:grpSpPr>
      <p:grpSp>
        <p:nvGrpSpPr>
          <p:cNvPr name="Group 2" id="2"/>
          <p:cNvGrpSpPr/>
          <p:nvPr/>
        </p:nvGrpSpPr>
        <p:grpSpPr>
          <a:xfrm rot="0">
            <a:off x="1028700" y="2377374"/>
            <a:ext cx="16230600" cy="1555597"/>
            <a:chOff x="0" y="0"/>
            <a:chExt cx="4240247" cy="406400"/>
          </a:xfrm>
        </p:grpSpPr>
        <p:sp>
          <p:nvSpPr>
            <p:cNvPr name="Freeform 3" id="3"/>
            <p:cNvSpPr/>
            <p:nvPr/>
          </p:nvSpPr>
          <p:spPr>
            <a:xfrm flipH="false" flipV="false" rot="0">
              <a:off x="0" y="0"/>
              <a:ext cx="4240247" cy="406400"/>
            </a:xfrm>
            <a:custGeom>
              <a:avLst/>
              <a:gdLst/>
              <a:ahLst/>
              <a:cxnLst/>
              <a:rect r="r" b="b" t="t" l="l"/>
              <a:pathLst>
                <a:path h="406400" w="4240247">
                  <a:moveTo>
                    <a:pt x="4037047" y="0"/>
                  </a:moveTo>
                  <a:cubicBezTo>
                    <a:pt x="4149272" y="0"/>
                    <a:pt x="4240247" y="90976"/>
                    <a:pt x="4240247" y="203200"/>
                  </a:cubicBezTo>
                  <a:cubicBezTo>
                    <a:pt x="4240247" y="315424"/>
                    <a:pt x="4149272" y="406400"/>
                    <a:pt x="4037047" y="406400"/>
                  </a:cubicBezTo>
                  <a:lnTo>
                    <a:pt x="203200" y="406400"/>
                  </a:lnTo>
                  <a:cubicBezTo>
                    <a:pt x="90976" y="406400"/>
                    <a:pt x="0" y="315424"/>
                    <a:pt x="0" y="203200"/>
                  </a:cubicBezTo>
                  <a:cubicBezTo>
                    <a:pt x="0" y="90976"/>
                    <a:pt x="90976" y="0"/>
                    <a:pt x="203200" y="0"/>
                  </a:cubicBezTo>
                  <a:close/>
                </a:path>
              </a:pathLst>
            </a:custGeom>
            <a:solidFill>
              <a:srgbClr val="000000">
                <a:alpha val="0"/>
              </a:srgbClr>
            </a:solidFill>
            <a:ln w="38100" cap="sq">
              <a:gradFill>
                <a:gsLst>
                  <a:gs pos="0">
                    <a:srgbClr val="D4AA5E">
                      <a:alpha val="100000"/>
                    </a:srgbClr>
                  </a:gs>
                  <a:gs pos="100000">
                    <a:srgbClr val="F2DBA2">
                      <a:alpha val="100000"/>
                    </a:srgbClr>
                  </a:gs>
                </a:gsLst>
                <a:lin ang="0"/>
              </a:gradFill>
              <a:prstDash val="solid"/>
              <a:miter/>
            </a:ln>
          </p:spPr>
        </p:sp>
        <p:sp>
          <p:nvSpPr>
            <p:cNvPr name="TextBox 4" id="4"/>
            <p:cNvSpPr txBox="true"/>
            <p:nvPr/>
          </p:nvSpPr>
          <p:spPr>
            <a:xfrm>
              <a:off x="0" y="-66675"/>
              <a:ext cx="4240247" cy="473075"/>
            </a:xfrm>
            <a:prstGeom prst="rect">
              <a:avLst/>
            </a:prstGeom>
          </p:spPr>
          <p:txBody>
            <a:bodyPr anchor="ctr" rtlCol="false" tIns="46855" lIns="46855" bIns="46855" rIns="46855"/>
            <a:lstStyle/>
            <a:p>
              <a:pPr algn="ctr">
                <a:lnSpc>
                  <a:spcPts val="3640"/>
                </a:lnSpc>
              </a:pPr>
            </a:p>
          </p:txBody>
        </p:sp>
      </p:grpSp>
      <p:grpSp>
        <p:nvGrpSpPr>
          <p:cNvPr name="Group 5" id="5"/>
          <p:cNvGrpSpPr/>
          <p:nvPr/>
        </p:nvGrpSpPr>
        <p:grpSpPr>
          <a:xfrm rot="0">
            <a:off x="1389318" y="2699295"/>
            <a:ext cx="959624" cy="911754"/>
            <a:chOff x="0" y="0"/>
            <a:chExt cx="427737" cy="406400"/>
          </a:xfrm>
        </p:grpSpPr>
        <p:sp>
          <p:nvSpPr>
            <p:cNvPr name="Freeform 6" id="6"/>
            <p:cNvSpPr/>
            <p:nvPr/>
          </p:nvSpPr>
          <p:spPr>
            <a:xfrm flipH="false" flipV="false" rot="0">
              <a:off x="0" y="0"/>
              <a:ext cx="427737" cy="406400"/>
            </a:xfrm>
            <a:custGeom>
              <a:avLst/>
              <a:gdLst/>
              <a:ahLst/>
              <a:cxnLst/>
              <a:rect r="r" b="b" t="t" l="l"/>
              <a:pathLst>
                <a:path h="406400" w="427737">
                  <a:moveTo>
                    <a:pt x="224537" y="0"/>
                  </a:moveTo>
                  <a:cubicBezTo>
                    <a:pt x="336762" y="0"/>
                    <a:pt x="427737" y="90976"/>
                    <a:pt x="427737" y="203200"/>
                  </a:cubicBezTo>
                  <a:cubicBezTo>
                    <a:pt x="427737" y="315424"/>
                    <a:pt x="336762" y="406400"/>
                    <a:pt x="224537"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D4AA5E">
                    <a:alpha val="100000"/>
                  </a:srgbClr>
                </a:gs>
                <a:gs pos="100000">
                  <a:srgbClr val="F2DBA2">
                    <a:alpha val="100000"/>
                  </a:srgbClr>
                </a:gs>
              </a:gsLst>
              <a:lin ang="0"/>
            </a:gradFill>
            <a:ln cap="sq">
              <a:noFill/>
              <a:prstDash val="solid"/>
              <a:miter/>
            </a:ln>
          </p:spPr>
        </p:sp>
        <p:sp>
          <p:nvSpPr>
            <p:cNvPr name="TextBox 7" id="7"/>
            <p:cNvSpPr txBox="true"/>
            <p:nvPr/>
          </p:nvSpPr>
          <p:spPr>
            <a:xfrm>
              <a:off x="0" y="-66675"/>
              <a:ext cx="427737" cy="473075"/>
            </a:xfrm>
            <a:prstGeom prst="rect">
              <a:avLst/>
            </a:prstGeom>
          </p:spPr>
          <p:txBody>
            <a:bodyPr anchor="ctr" rtlCol="false" tIns="46855" lIns="46855" bIns="46855" rIns="46855"/>
            <a:lstStyle/>
            <a:p>
              <a:pPr algn="ctr">
                <a:lnSpc>
                  <a:spcPts val="3640"/>
                </a:lnSpc>
              </a:pPr>
            </a:p>
          </p:txBody>
        </p:sp>
      </p:grpSp>
      <p:sp>
        <p:nvSpPr>
          <p:cNvPr name="TextBox 8" id="8"/>
          <p:cNvSpPr txBox="true"/>
          <p:nvPr/>
        </p:nvSpPr>
        <p:spPr>
          <a:xfrm rot="0">
            <a:off x="227325" y="2902002"/>
            <a:ext cx="3283611" cy="496815"/>
          </a:xfrm>
          <a:prstGeom prst="rect">
            <a:avLst/>
          </a:prstGeom>
        </p:spPr>
        <p:txBody>
          <a:bodyPr anchor="t" rtlCol="false" tIns="0" lIns="0" bIns="0" rIns="0">
            <a:spAutoFit/>
          </a:bodyPr>
          <a:lstStyle/>
          <a:p>
            <a:pPr algn="ctr">
              <a:lnSpc>
                <a:spcPts val="3841"/>
              </a:lnSpc>
            </a:pPr>
            <a:r>
              <a:rPr lang="en-US" b="true" sz="3228" spc="-67">
                <a:solidFill>
                  <a:srgbClr val="690101"/>
                </a:solidFill>
                <a:latin typeface="Public Sans Bold"/>
                <a:ea typeface="Public Sans Bold"/>
                <a:cs typeface="Public Sans Bold"/>
                <a:sym typeface="Public Sans Bold"/>
              </a:rPr>
              <a:t>5</a:t>
            </a:r>
          </a:p>
        </p:txBody>
      </p:sp>
      <p:sp>
        <p:nvSpPr>
          <p:cNvPr name="TextBox 9" id="9"/>
          <p:cNvSpPr txBox="true"/>
          <p:nvPr/>
        </p:nvSpPr>
        <p:spPr>
          <a:xfrm rot="0">
            <a:off x="2702351" y="2736681"/>
            <a:ext cx="14184492" cy="813052"/>
          </a:xfrm>
          <a:prstGeom prst="rect">
            <a:avLst/>
          </a:prstGeom>
        </p:spPr>
        <p:txBody>
          <a:bodyPr anchor="t" rtlCol="false" tIns="0" lIns="0" bIns="0" rIns="0">
            <a:spAutoFit/>
          </a:bodyPr>
          <a:lstStyle/>
          <a:p>
            <a:pPr algn="just">
              <a:lnSpc>
                <a:spcPts val="3211"/>
              </a:lnSpc>
            </a:pPr>
            <a:r>
              <a:rPr lang="en-US" b="true" sz="2698" i="true" spc="-56">
                <a:solidFill>
                  <a:srgbClr val="FFFFFF"/>
                </a:solidFill>
                <a:latin typeface="Public Sans Bold Italics"/>
                <a:ea typeface="Public Sans Bold Italics"/>
                <a:cs typeface="Public Sans Bold Italics"/>
                <a:sym typeface="Public Sans Bold Italics"/>
              </a:rPr>
              <a:t>Hòa Nhập Nhưng Không Hòa Tan:</a:t>
            </a:r>
            <a:r>
              <a:rPr lang="en-US" sz="2698" spc="-56">
                <a:solidFill>
                  <a:srgbClr val="FFFFFF"/>
                </a:solidFill>
                <a:latin typeface="Public Sans"/>
                <a:ea typeface="Public Sans"/>
                <a:cs typeface="Public Sans"/>
                <a:sym typeface="Public Sans"/>
              </a:rPr>
              <a:t> Tiế</a:t>
            </a:r>
            <a:r>
              <a:rPr lang="en-US" sz="2698" spc="-56">
                <a:solidFill>
                  <a:srgbClr val="FFFFFF"/>
                </a:solidFill>
                <a:latin typeface="Public Sans"/>
                <a:ea typeface="Public Sans"/>
                <a:cs typeface="Public Sans"/>
                <a:sym typeface="Public Sans"/>
              </a:rPr>
              <a:t>p</a:t>
            </a:r>
            <a:r>
              <a:rPr lang="en-US" sz="2698" spc="-56">
                <a:solidFill>
                  <a:srgbClr val="FFFFFF"/>
                </a:solidFill>
                <a:latin typeface="Public Sans"/>
                <a:ea typeface="Public Sans"/>
                <a:cs typeface="Public Sans"/>
                <a:sym typeface="Public Sans"/>
              </a:rPr>
              <a:t> n</a:t>
            </a:r>
            <a:r>
              <a:rPr lang="en-US" sz="2698" spc="-56">
                <a:solidFill>
                  <a:srgbClr val="FFFFFF"/>
                </a:solidFill>
                <a:latin typeface="Public Sans"/>
                <a:ea typeface="Public Sans"/>
                <a:cs typeface="Public Sans"/>
                <a:sym typeface="Public Sans"/>
              </a:rPr>
              <a:t>hận tinh hoa quốc tế, nhưng cải tiến để phù hợp căn cơ, văn hóa, tâm thức người Việt. </a:t>
            </a:r>
          </a:p>
        </p:txBody>
      </p:sp>
      <p:grpSp>
        <p:nvGrpSpPr>
          <p:cNvPr name="Group 10" id="10"/>
          <p:cNvGrpSpPr/>
          <p:nvPr/>
        </p:nvGrpSpPr>
        <p:grpSpPr>
          <a:xfrm rot="0">
            <a:off x="1028700" y="4179616"/>
            <a:ext cx="16230600" cy="1555597"/>
            <a:chOff x="0" y="0"/>
            <a:chExt cx="4240247" cy="406400"/>
          </a:xfrm>
        </p:grpSpPr>
        <p:sp>
          <p:nvSpPr>
            <p:cNvPr name="Freeform 11" id="11"/>
            <p:cNvSpPr/>
            <p:nvPr/>
          </p:nvSpPr>
          <p:spPr>
            <a:xfrm flipH="false" flipV="false" rot="0">
              <a:off x="0" y="0"/>
              <a:ext cx="4240247" cy="406400"/>
            </a:xfrm>
            <a:custGeom>
              <a:avLst/>
              <a:gdLst/>
              <a:ahLst/>
              <a:cxnLst/>
              <a:rect r="r" b="b" t="t" l="l"/>
              <a:pathLst>
                <a:path h="406400" w="4240247">
                  <a:moveTo>
                    <a:pt x="4037047" y="0"/>
                  </a:moveTo>
                  <a:cubicBezTo>
                    <a:pt x="4149272" y="0"/>
                    <a:pt x="4240247" y="90976"/>
                    <a:pt x="4240247" y="203200"/>
                  </a:cubicBezTo>
                  <a:cubicBezTo>
                    <a:pt x="4240247" y="315424"/>
                    <a:pt x="4149272" y="406400"/>
                    <a:pt x="4037047" y="406400"/>
                  </a:cubicBezTo>
                  <a:lnTo>
                    <a:pt x="203200" y="406400"/>
                  </a:lnTo>
                  <a:cubicBezTo>
                    <a:pt x="90976" y="406400"/>
                    <a:pt x="0" y="315424"/>
                    <a:pt x="0" y="203200"/>
                  </a:cubicBezTo>
                  <a:cubicBezTo>
                    <a:pt x="0" y="90976"/>
                    <a:pt x="90976" y="0"/>
                    <a:pt x="203200" y="0"/>
                  </a:cubicBezTo>
                  <a:close/>
                </a:path>
              </a:pathLst>
            </a:custGeom>
            <a:solidFill>
              <a:srgbClr val="000000">
                <a:alpha val="0"/>
              </a:srgbClr>
            </a:solidFill>
            <a:ln w="38100" cap="sq">
              <a:gradFill>
                <a:gsLst>
                  <a:gs pos="0">
                    <a:srgbClr val="D4AA5E">
                      <a:alpha val="100000"/>
                    </a:srgbClr>
                  </a:gs>
                  <a:gs pos="100000">
                    <a:srgbClr val="F2DBA2">
                      <a:alpha val="100000"/>
                    </a:srgbClr>
                  </a:gs>
                </a:gsLst>
                <a:lin ang="0"/>
              </a:gradFill>
              <a:prstDash val="solid"/>
              <a:miter/>
            </a:ln>
          </p:spPr>
        </p:sp>
        <p:sp>
          <p:nvSpPr>
            <p:cNvPr name="TextBox 12" id="12"/>
            <p:cNvSpPr txBox="true"/>
            <p:nvPr/>
          </p:nvSpPr>
          <p:spPr>
            <a:xfrm>
              <a:off x="0" y="-66675"/>
              <a:ext cx="4240247" cy="473075"/>
            </a:xfrm>
            <a:prstGeom prst="rect">
              <a:avLst/>
            </a:prstGeom>
          </p:spPr>
          <p:txBody>
            <a:bodyPr anchor="ctr" rtlCol="false" tIns="46855" lIns="46855" bIns="46855" rIns="46855"/>
            <a:lstStyle/>
            <a:p>
              <a:pPr algn="ctr">
                <a:lnSpc>
                  <a:spcPts val="3640"/>
                </a:lnSpc>
              </a:pPr>
            </a:p>
          </p:txBody>
        </p:sp>
      </p:grpSp>
      <p:grpSp>
        <p:nvGrpSpPr>
          <p:cNvPr name="Group 13" id="13"/>
          <p:cNvGrpSpPr/>
          <p:nvPr/>
        </p:nvGrpSpPr>
        <p:grpSpPr>
          <a:xfrm rot="0">
            <a:off x="1389318" y="4501537"/>
            <a:ext cx="959624" cy="911754"/>
            <a:chOff x="0" y="0"/>
            <a:chExt cx="427737" cy="406400"/>
          </a:xfrm>
        </p:grpSpPr>
        <p:sp>
          <p:nvSpPr>
            <p:cNvPr name="Freeform 14" id="14"/>
            <p:cNvSpPr/>
            <p:nvPr/>
          </p:nvSpPr>
          <p:spPr>
            <a:xfrm flipH="false" flipV="false" rot="0">
              <a:off x="0" y="0"/>
              <a:ext cx="427737" cy="406400"/>
            </a:xfrm>
            <a:custGeom>
              <a:avLst/>
              <a:gdLst/>
              <a:ahLst/>
              <a:cxnLst/>
              <a:rect r="r" b="b" t="t" l="l"/>
              <a:pathLst>
                <a:path h="406400" w="427737">
                  <a:moveTo>
                    <a:pt x="224537" y="0"/>
                  </a:moveTo>
                  <a:cubicBezTo>
                    <a:pt x="336762" y="0"/>
                    <a:pt x="427737" y="90976"/>
                    <a:pt x="427737" y="203200"/>
                  </a:cubicBezTo>
                  <a:cubicBezTo>
                    <a:pt x="427737" y="315424"/>
                    <a:pt x="336762" y="406400"/>
                    <a:pt x="224537"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D4AA5E">
                    <a:alpha val="100000"/>
                  </a:srgbClr>
                </a:gs>
                <a:gs pos="100000">
                  <a:srgbClr val="F2DBA2">
                    <a:alpha val="100000"/>
                  </a:srgbClr>
                </a:gs>
              </a:gsLst>
              <a:lin ang="0"/>
            </a:gradFill>
            <a:ln cap="sq">
              <a:noFill/>
              <a:prstDash val="solid"/>
              <a:miter/>
            </a:ln>
          </p:spPr>
        </p:sp>
        <p:sp>
          <p:nvSpPr>
            <p:cNvPr name="TextBox 15" id="15"/>
            <p:cNvSpPr txBox="true"/>
            <p:nvPr/>
          </p:nvSpPr>
          <p:spPr>
            <a:xfrm>
              <a:off x="0" y="-66675"/>
              <a:ext cx="427737" cy="473075"/>
            </a:xfrm>
            <a:prstGeom prst="rect">
              <a:avLst/>
            </a:prstGeom>
          </p:spPr>
          <p:txBody>
            <a:bodyPr anchor="ctr" rtlCol="false" tIns="46855" lIns="46855" bIns="46855" rIns="46855"/>
            <a:lstStyle/>
            <a:p>
              <a:pPr algn="ctr">
                <a:lnSpc>
                  <a:spcPts val="3640"/>
                </a:lnSpc>
              </a:pPr>
            </a:p>
          </p:txBody>
        </p:sp>
      </p:grpSp>
      <p:sp>
        <p:nvSpPr>
          <p:cNvPr name="TextBox 16" id="16"/>
          <p:cNvSpPr txBox="true"/>
          <p:nvPr/>
        </p:nvSpPr>
        <p:spPr>
          <a:xfrm rot="0">
            <a:off x="227325" y="4704244"/>
            <a:ext cx="3283611" cy="496815"/>
          </a:xfrm>
          <a:prstGeom prst="rect">
            <a:avLst/>
          </a:prstGeom>
        </p:spPr>
        <p:txBody>
          <a:bodyPr anchor="t" rtlCol="false" tIns="0" lIns="0" bIns="0" rIns="0">
            <a:spAutoFit/>
          </a:bodyPr>
          <a:lstStyle/>
          <a:p>
            <a:pPr algn="ctr">
              <a:lnSpc>
                <a:spcPts val="3841"/>
              </a:lnSpc>
            </a:pPr>
            <a:r>
              <a:rPr lang="en-US" b="true" sz="3228" spc="-67">
                <a:solidFill>
                  <a:srgbClr val="690101"/>
                </a:solidFill>
                <a:latin typeface="Public Sans Bold"/>
                <a:ea typeface="Public Sans Bold"/>
                <a:cs typeface="Public Sans Bold"/>
                <a:sym typeface="Public Sans Bold"/>
              </a:rPr>
              <a:t>6</a:t>
            </a:r>
          </a:p>
        </p:txBody>
      </p:sp>
      <p:sp>
        <p:nvSpPr>
          <p:cNvPr name="TextBox 17" id="17"/>
          <p:cNvSpPr txBox="true"/>
          <p:nvPr/>
        </p:nvSpPr>
        <p:spPr>
          <a:xfrm rot="0">
            <a:off x="2702351" y="4538924"/>
            <a:ext cx="14184492" cy="813052"/>
          </a:xfrm>
          <a:prstGeom prst="rect">
            <a:avLst/>
          </a:prstGeom>
        </p:spPr>
        <p:txBody>
          <a:bodyPr anchor="t" rtlCol="false" tIns="0" lIns="0" bIns="0" rIns="0">
            <a:spAutoFit/>
          </a:bodyPr>
          <a:lstStyle/>
          <a:p>
            <a:pPr algn="just">
              <a:lnSpc>
                <a:spcPts val="3211"/>
              </a:lnSpc>
            </a:pPr>
            <a:r>
              <a:rPr lang="en-US" b="true" sz="2698" i="true" spc="-56">
                <a:solidFill>
                  <a:srgbClr val="FFFFFF"/>
                </a:solidFill>
                <a:latin typeface="Public Sans Bold Italics"/>
                <a:ea typeface="Public Sans Bold Italics"/>
                <a:cs typeface="Public Sans Bold Italics"/>
                <a:sym typeface="Public Sans Bold Italics"/>
              </a:rPr>
              <a:t>Mọi Giá Trị Đều Phải Thực Chứng:</a:t>
            </a:r>
            <a:r>
              <a:rPr lang="en-US" sz="2698" spc="-56">
                <a:solidFill>
                  <a:srgbClr val="FFFFFF"/>
                </a:solidFill>
                <a:latin typeface="Public Sans"/>
                <a:ea typeface="Public Sans"/>
                <a:cs typeface="Public Sans"/>
                <a:sym typeface="Public Sans"/>
              </a:rPr>
              <a:t> Mọi luận giải và tri thức đều phải nghiệm lý, có kết quả thực tế kiểm chứng. </a:t>
            </a:r>
          </a:p>
        </p:txBody>
      </p:sp>
      <p:grpSp>
        <p:nvGrpSpPr>
          <p:cNvPr name="Group 18" id="18"/>
          <p:cNvGrpSpPr/>
          <p:nvPr/>
        </p:nvGrpSpPr>
        <p:grpSpPr>
          <a:xfrm rot="0">
            <a:off x="1028700" y="5981858"/>
            <a:ext cx="16230600" cy="1555597"/>
            <a:chOff x="0" y="0"/>
            <a:chExt cx="4240247" cy="406400"/>
          </a:xfrm>
        </p:grpSpPr>
        <p:sp>
          <p:nvSpPr>
            <p:cNvPr name="Freeform 19" id="19"/>
            <p:cNvSpPr/>
            <p:nvPr/>
          </p:nvSpPr>
          <p:spPr>
            <a:xfrm flipH="false" flipV="false" rot="0">
              <a:off x="0" y="0"/>
              <a:ext cx="4240247" cy="406400"/>
            </a:xfrm>
            <a:custGeom>
              <a:avLst/>
              <a:gdLst/>
              <a:ahLst/>
              <a:cxnLst/>
              <a:rect r="r" b="b" t="t" l="l"/>
              <a:pathLst>
                <a:path h="406400" w="4240247">
                  <a:moveTo>
                    <a:pt x="4037047" y="0"/>
                  </a:moveTo>
                  <a:cubicBezTo>
                    <a:pt x="4149272" y="0"/>
                    <a:pt x="4240247" y="90976"/>
                    <a:pt x="4240247" y="203200"/>
                  </a:cubicBezTo>
                  <a:cubicBezTo>
                    <a:pt x="4240247" y="315424"/>
                    <a:pt x="4149272" y="406400"/>
                    <a:pt x="4037047" y="406400"/>
                  </a:cubicBezTo>
                  <a:lnTo>
                    <a:pt x="203200" y="406400"/>
                  </a:lnTo>
                  <a:cubicBezTo>
                    <a:pt x="90976" y="406400"/>
                    <a:pt x="0" y="315424"/>
                    <a:pt x="0" y="203200"/>
                  </a:cubicBezTo>
                  <a:cubicBezTo>
                    <a:pt x="0" y="90976"/>
                    <a:pt x="90976" y="0"/>
                    <a:pt x="203200" y="0"/>
                  </a:cubicBezTo>
                  <a:close/>
                </a:path>
              </a:pathLst>
            </a:custGeom>
            <a:solidFill>
              <a:srgbClr val="000000">
                <a:alpha val="0"/>
              </a:srgbClr>
            </a:solidFill>
            <a:ln w="38100" cap="sq">
              <a:gradFill>
                <a:gsLst>
                  <a:gs pos="0">
                    <a:srgbClr val="D4AA5E">
                      <a:alpha val="100000"/>
                    </a:srgbClr>
                  </a:gs>
                  <a:gs pos="100000">
                    <a:srgbClr val="F2DBA2">
                      <a:alpha val="100000"/>
                    </a:srgbClr>
                  </a:gs>
                </a:gsLst>
                <a:lin ang="0"/>
              </a:gradFill>
              <a:prstDash val="solid"/>
              <a:miter/>
            </a:ln>
          </p:spPr>
        </p:sp>
        <p:sp>
          <p:nvSpPr>
            <p:cNvPr name="TextBox 20" id="20"/>
            <p:cNvSpPr txBox="true"/>
            <p:nvPr/>
          </p:nvSpPr>
          <p:spPr>
            <a:xfrm>
              <a:off x="0" y="-66675"/>
              <a:ext cx="4240247" cy="473075"/>
            </a:xfrm>
            <a:prstGeom prst="rect">
              <a:avLst/>
            </a:prstGeom>
          </p:spPr>
          <p:txBody>
            <a:bodyPr anchor="ctr" rtlCol="false" tIns="46855" lIns="46855" bIns="46855" rIns="46855"/>
            <a:lstStyle/>
            <a:p>
              <a:pPr algn="ctr">
                <a:lnSpc>
                  <a:spcPts val="3640"/>
                </a:lnSpc>
              </a:pPr>
            </a:p>
          </p:txBody>
        </p:sp>
      </p:grpSp>
      <p:grpSp>
        <p:nvGrpSpPr>
          <p:cNvPr name="Group 21" id="21"/>
          <p:cNvGrpSpPr/>
          <p:nvPr/>
        </p:nvGrpSpPr>
        <p:grpSpPr>
          <a:xfrm rot="0">
            <a:off x="1389318" y="6303780"/>
            <a:ext cx="959624" cy="911754"/>
            <a:chOff x="0" y="0"/>
            <a:chExt cx="427737" cy="406400"/>
          </a:xfrm>
        </p:grpSpPr>
        <p:sp>
          <p:nvSpPr>
            <p:cNvPr name="Freeform 22" id="22"/>
            <p:cNvSpPr/>
            <p:nvPr/>
          </p:nvSpPr>
          <p:spPr>
            <a:xfrm flipH="false" flipV="false" rot="0">
              <a:off x="0" y="0"/>
              <a:ext cx="427737" cy="406400"/>
            </a:xfrm>
            <a:custGeom>
              <a:avLst/>
              <a:gdLst/>
              <a:ahLst/>
              <a:cxnLst/>
              <a:rect r="r" b="b" t="t" l="l"/>
              <a:pathLst>
                <a:path h="406400" w="427737">
                  <a:moveTo>
                    <a:pt x="224537" y="0"/>
                  </a:moveTo>
                  <a:cubicBezTo>
                    <a:pt x="336762" y="0"/>
                    <a:pt x="427737" y="90976"/>
                    <a:pt x="427737" y="203200"/>
                  </a:cubicBezTo>
                  <a:cubicBezTo>
                    <a:pt x="427737" y="315424"/>
                    <a:pt x="336762" y="406400"/>
                    <a:pt x="224537"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D4AA5E">
                    <a:alpha val="100000"/>
                  </a:srgbClr>
                </a:gs>
                <a:gs pos="100000">
                  <a:srgbClr val="F2DBA2">
                    <a:alpha val="100000"/>
                  </a:srgbClr>
                </a:gs>
              </a:gsLst>
              <a:lin ang="0"/>
            </a:gradFill>
            <a:ln cap="sq">
              <a:noFill/>
              <a:prstDash val="solid"/>
              <a:miter/>
            </a:ln>
          </p:spPr>
        </p:sp>
        <p:sp>
          <p:nvSpPr>
            <p:cNvPr name="TextBox 23" id="23"/>
            <p:cNvSpPr txBox="true"/>
            <p:nvPr/>
          </p:nvSpPr>
          <p:spPr>
            <a:xfrm>
              <a:off x="0" y="-66675"/>
              <a:ext cx="427737" cy="473075"/>
            </a:xfrm>
            <a:prstGeom prst="rect">
              <a:avLst/>
            </a:prstGeom>
          </p:spPr>
          <p:txBody>
            <a:bodyPr anchor="ctr" rtlCol="false" tIns="46855" lIns="46855" bIns="46855" rIns="46855"/>
            <a:lstStyle/>
            <a:p>
              <a:pPr algn="ctr">
                <a:lnSpc>
                  <a:spcPts val="3640"/>
                </a:lnSpc>
              </a:pPr>
            </a:p>
          </p:txBody>
        </p:sp>
      </p:grpSp>
      <p:sp>
        <p:nvSpPr>
          <p:cNvPr name="TextBox 24" id="24"/>
          <p:cNvSpPr txBox="true"/>
          <p:nvPr/>
        </p:nvSpPr>
        <p:spPr>
          <a:xfrm rot="0">
            <a:off x="227325" y="6506486"/>
            <a:ext cx="3283611" cy="496815"/>
          </a:xfrm>
          <a:prstGeom prst="rect">
            <a:avLst/>
          </a:prstGeom>
        </p:spPr>
        <p:txBody>
          <a:bodyPr anchor="t" rtlCol="false" tIns="0" lIns="0" bIns="0" rIns="0">
            <a:spAutoFit/>
          </a:bodyPr>
          <a:lstStyle/>
          <a:p>
            <a:pPr algn="ctr">
              <a:lnSpc>
                <a:spcPts val="3841"/>
              </a:lnSpc>
            </a:pPr>
            <a:r>
              <a:rPr lang="en-US" b="true" sz="3228" spc="-67">
                <a:solidFill>
                  <a:srgbClr val="690101"/>
                </a:solidFill>
                <a:latin typeface="Public Sans Bold"/>
                <a:ea typeface="Public Sans Bold"/>
                <a:cs typeface="Public Sans Bold"/>
                <a:sym typeface="Public Sans Bold"/>
              </a:rPr>
              <a:t>7</a:t>
            </a:r>
          </a:p>
        </p:txBody>
      </p:sp>
      <p:sp>
        <p:nvSpPr>
          <p:cNvPr name="TextBox 25" id="25"/>
          <p:cNvSpPr txBox="true"/>
          <p:nvPr/>
        </p:nvSpPr>
        <p:spPr>
          <a:xfrm rot="0">
            <a:off x="2677041" y="6148845"/>
            <a:ext cx="14184492" cy="1213102"/>
          </a:xfrm>
          <a:prstGeom prst="rect">
            <a:avLst/>
          </a:prstGeom>
        </p:spPr>
        <p:txBody>
          <a:bodyPr anchor="t" rtlCol="false" tIns="0" lIns="0" bIns="0" rIns="0">
            <a:spAutoFit/>
          </a:bodyPr>
          <a:lstStyle/>
          <a:p>
            <a:pPr algn="just">
              <a:lnSpc>
                <a:spcPts val="3211"/>
              </a:lnSpc>
            </a:pPr>
            <a:r>
              <a:rPr lang="en-US" b="true" sz="2698" i="true" spc="-56">
                <a:solidFill>
                  <a:srgbClr val="FFFFFF"/>
                </a:solidFill>
                <a:latin typeface="Public Sans Bold Italics"/>
                <a:ea typeface="Public Sans Bold Italics"/>
                <a:cs typeface="Public Sans Bold Italics"/>
                <a:sym typeface="Public Sans Bold Italics"/>
              </a:rPr>
              <a:t>Hành Đạo Thanh Khiết, Bất Thủ Lợi Danh: </a:t>
            </a:r>
            <a:r>
              <a:rPr lang="en-US" sz="2698" spc="-56">
                <a:solidFill>
                  <a:srgbClr val="FFFFFF"/>
                </a:solidFill>
                <a:latin typeface="Public Sans"/>
                <a:ea typeface="Public Sans"/>
                <a:cs typeface="Public Sans"/>
                <a:sym typeface="Public Sans"/>
              </a:rPr>
              <a:t>Phong thủy phải được hành bằng tâm sáng và đạo trong. Người làm nghề giữ mình trong sạch, không chạy theo lợi danh, để mỗi bước đi đều xứng đáng với hai chữ Chính Đạo.</a:t>
            </a:r>
          </a:p>
        </p:txBody>
      </p:sp>
      <p:grpSp>
        <p:nvGrpSpPr>
          <p:cNvPr name="Group 26" id="26"/>
          <p:cNvGrpSpPr/>
          <p:nvPr/>
        </p:nvGrpSpPr>
        <p:grpSpPr>
          <a:xfrm rot="0">
            <a:off x="1028700" y="7785105"/>
            <a:ext cx="16230600" cy="1555597"/>
            <a:chOff x="0" y="0"/>
            <a:chExt cx="4240247" cy="406400"/>
          </a:xfrm>
        </p:grpSpPr>
        <p:sp>
          <p:nvSpPr>
            <p:cNvPr name="Freeform 27" id="27"/>
            <p:cNvSpPr/>
            <p:nvPr/>
          </p:nvSpPr>
          <p:spPr>
            <a:xfrm flipH="false" flipV="false" rot="0">
              <a:off x="0" y="0"/>
              <a:ext cx="4240247" cy="406400"/>
            </a:xfrm>
            <a:custGeom>
              <a:avLst/>
              <a:gdLst/>
              <a:ahLst/>
              <a:cxnLst/>
              <a:rect r="r" b="b" t="t" l="l"/>
              <a:pathLst>
                <a:path h="406400" w="4240247">
                  <a:moveTo>
                    <a:pt x="4037047" y="0"/>
                  </a:moveTo>
                  <a:cubicBezTo>
                    <a:pt x="4149272" y="0"/>
                    <a:pt x="4240247" y="90976"/>
                    <a:pt x="4240247" y="203200"/>
                  </a:cubicBezTo>
                  <a:cubicBezTo>
                    <a:pt x="4240247" y="315424"/>
                    <a:pt x="4149272" y="406400"/>
                    <a:pt x="4037047" y="406400"/>
                  </a:cubicBezTo>
                  <a:lnTo>
                    <a:pt x="203200" y="406400"/>
                  </a:lnTo>
                  <a:cubicBezTo>
                    <a:pt x="90976" y="406400"/>
                    <a:pt x="0" y="315424"/>
                    <a:pt x="0" y="203200"/>
                  </a:cubicBezTo>
                  <a:cubicBezTo>
                    <a:pt x="0" y="90976"/>
                    <a:pt x="90976" y="0"/>
                    <a:pt x="203200" y="0"/>
                  </a:cubicBezTo>
                  <a:close/>
                </a:path>
              </a:pathLst>
            </a:custGeom>
            <a:solidFill>
              <a:srgbClr val="000000">
                <a:alpha val="0"/>
              </a:srgbClr>
            </a:solidFill>
            <a:ln w="38100" cap="sq">
              <a:gradFill>
                <a:gsLst>
                  <a:gs pos="0">
                    <a:srgbClr val="D4AA5E">
                      <a:alpha val="100000"/>
                    </a:srgbClr>
                  </a:gs>
                  <a:gs pos="100000">
                    <a:srgbClr val="F2DBA2">
                      <a:alpha val="100000"/>
                    </a:srgbClr>
                  </a:gs>
                </a:gsLst>
                <a:lin ang="0"/>
              </a:gradFill>
              <a:prstDash val="solid"/>
              <a:miter/>
            </a:ln>
          </p:spPr>
        </p:sp>
        <p:sp>
          <p:nvSpPr>
            <p:cNvPr name="TextBox 28" id="28"/>
            <p:cNvSpPr txBox="true"/>
            <p:nvPr/>
          </p:nvSpPr>
          <p:spPr>
            <a:xfrm>
              <a:off x="0" y="-66675"/>
              <a:ext cx="4240247" cy="473075"/>
            </a:xfrm>
            <a:prstGeom prst="rect">
              <a:avLst/>
            </a:prstGeom>
          </p:spPr>
          <p:txBody>
            <a:bodyPr anchor="ctr" rtlCol="false" tIns="46855" lIns="46855" bIns="46855" rIns="46855"/>
            <a:lstStyle/>
            <a:p>
              <a:pPr algn="ctr">
                <a:lnSpc>
                  <a:spcPts val="3640"/>
                </a:lnSpc>
              </a:pPr>
            </a:p>
          </p:txBody>
        </p:sp>
      </p:grpSp>
      <p:sp>
        <p:nvSpPr>
          <p:cNvPr name="Freeform 29" id="29"/>
          <p:cNvSpPr/>
          <p:nvPr/>
        </p:nvSpPr>
        <p:spPr>
          <a:xfrm flipH="false" flipV="false" rot="0">
            <a:off x="0" y="7630867"/>
            <a:ext cx="2677041" cy="2677041"/>
          </a:xfrm>
          <a:custGeom>
            <a:avLst/>
            <a:gdLst/>
            <a:ahLst/>
            <a:cxnLst/>
            <a:rect r="r" b="b" t="t" l="l"/>
            <a:pathLst>
              <a:path h="2677041" w="2677041">
                <a:moveTo>
                  <a:pt x="0" y="0"/>
                </a:moveTo>
                <a:lnTo>
                  <a:pt x="2677041" y="0"/>
                </a:lnTo>
                <a:lnTo>
                  <a:pt x="2677041" y="2677041"/>
                </a:lnTo>
                <a:lnTo>
                  <a:pt x="0" y="267704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0" id="30"/>
          <p:cNvGrpSpPr/>
          <p:nvPr/>
        </p:nvGrpSpPr>
        <p:grpSpPr>
          <a:xfrm rot="0">
            <a:off x="1389318" y="8107027"/>
            <a:ext cx="959624" cy="911754"/>
            <a:chOff x="0" y="0"/>
            <a:chExt cx="427737" cy="406400"/>
          </a:xfrm>
        </p:grpSpPr>
        <p:sp>
          <p:nvSpPr>
            <p:cNvPr name="Freeform 31" id="31"/>
            <p:cNvSpPr/>
            <p:nvPr/>
          </p:nvSpPr>
          <p:spPr>
            <a:xfrm flipH="false" flipV="false" rot="0">
              <a:off x="0" y="0"/>
              <a:ext cx="427737" cy="406400"/>
            </a:xfrm>
            <a:custGeom>
              <a:avLst/>
              <a:gdLst/>
              <a:ahLst/>
              <a:cxnLst/>
              <a:rect r="r" b="b" t="t" l="l"/>
              <a:pathLst>
                <a:path h="406400" w="427737">
                  <a:moveTo>
                    <a:pt x="224537" y="0"/>
                  </a:moveTo>
                  <a:cubicBezTo>
                    <a:pt x="336762" y="0"/>
                    <a:pt x="427737" y="90976"/>
                    <a:pt x="427737" y="203200"/>
                  </a:cubicBezTo>
                  <a:cubicBezTo>
                    <a:pt x="427737" y="315424"/>
                    <a:pt x="336762" y="406400"/>
                    <a:pt x="224537"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D4AA5E">
                    <a:alpha val="100000"/>
                  </a:srgbClr>
                </a:gs>
                <a:gs pos="100000">
                  <a:srgbClr val="F2DBA2">
                    <a:alpha val="100000"/>
                  </a:srgbClr>
                </a:gs>
              </a:gsLst>
              <a:lin ang="0"/>
            </a:gradFill>
            <a:ln cap="sq">
              <a:noFill/>
              <a:prstDash val="solid"/>
              <a:miter/>
            </a:ln>
          </p:spPr>
        </p:sp>
        <p:sp>
          <p:nvSpPr>
            <p:cNvPr name="TextBox 32" id="32"/>
            <p:cNvSpPr txBox="true"/>
            <p:nvPr/>
          </p:nvSpPr>
          <p:spPr>
            <a:xfrm>
              <a:off x="0" y="-66675"/>
              <a:ext cx="427737" cy="473075"/>
            </a:xfrm>
            <a:prstGeom prst="rect">
              <a:avLst/>
            </a:prstGeom>
          </p:spPr>
          <p:txBody>
            <a:bodyPr anchor="ctr" rtlCol="false" tIns="46855" lIns="46855" bIns="46855" rIns="46855"/>
            <a:lstStyle/>
            <a:p>
              <a:pPr algn="ctr">
                <a:lnSpc>
                  <a:spcPts val="3640"/>
                </a:lnSpc>
              </a:pPr>
            </a:p>
          </p:txBody>
        </p:sp>
      </p:grpSp>
      <p:sp>
        <p:nvSpPr>
          <p:cNvPr name="TextBox 33" id="33"/>
          <p:cNvSpPr txBox="true"/>
          <p:nvPr/>
        </p:nvSpPr>
        <p:spPr>
          <a:xfrm rot="0">
            <a:off x="227325" y="8309733"/>
            <a:ext cx="3283611" cy="496815"/>
          </a:xfrm>
          <a:prstGeom prst="rect">
            <a:avLst/>
          </a:prstGeom>
        </p:spPr>
        <p:txBody>
          <a:bodyPr anchor="t" rtlCol="false" tIns="0" lIns="0" bIns="0" rIns="0">
            <a:spAutoFit/>
          </a:bodyPr>
          <a:lstStyle/>
          <a:p>
            <a:pPr algn="ctr">
              <a:lnSpc>
                <a:spcPts val="3841"/>
              </a:lnSpc>
            </a:pPr>
            <a:r>
              <a:rPr lang="en-US" b="true" sz="3228" spc="-67">
                <a:solidFill>
                  <a:srgbClr val="690101"/>
                </a:solidFill>
                <a:latin typeface="Public Sans Bold"/>
                <a:ea typeface="Public Sans Bold"/>
                <a:cs typeface="Public Sans Bold"/>
                <a:sym typeface="Public Sans Bold"/>
              </a:rPr>
              <a:t>8</a:t>
            </a:r>
          </a:p>
        </p:txBody>
      </p:sp>
      <p:sp>
        <p:nvSpPr>
          <p:cNvPr name="TextBox 34" id="34"/>
          <p:cNvSpPr txBox="true"/>
          <p:nvPr/>
        </p:nvSpPr>
        <p:spPr>
          <a:xfrm rot="0">
            <a:off x="2702351" y="8144413"/>
            <a:ext cx="14184492" cy="813052"/>
          </a:xfrm>
          <a:prstGeom prst="rect">
            <a:avLst/>
          </a:prstGeom>
        </p:spPr>
        <p:txBody>
          <a:bodyPr anchor="t" rtlCol="false" tIns="0" lIns="0" bIns="0" rIns="0">
            <a:spAutoFit/>
          </a:bodyPr>
          <a:lstStyle/>
          <a:p>
            <a:pPr algn="just">
              <a:lnSpc>
                <a:spcPts val="3211"/>
              </a:lnSpc>
            </a:pPr>
            <a:r>
              <a:rPr lang="en-US" b="true" sz="2698" i="true" spc="-56">
                <a:solidFill>
                  <a:srgbClr val="FFFFFF"/>
                </a:solidFill>
                <a:latin typeface="Public Sans Bold Italics"/>
                <a:ea typeface="Public Sans Bold Italics"/>
                <a:cs typeface="Public Sans Bold Italics"/>
                <a:sym typeface="Public Sans Bold Italics"/>
              </a:rPr>
              <a:t>Kiến Lập Để Trường Tồn: </a:t>
            </a:r>
            <a:r>
              <a:rPr lang="en-US" sz="2698" spc="-56">
                <a:solidFill>
                  <a:srgbClr val="FFFFFF"/>
                </a:solidFill>
                <a:latin typeface="Public Sans"/>
                <a:ea typeface="Public Sans"/>
                <a:cs typeface="Public Sans"/>
                <a:sym typeface="Public Sans"/>
              </a:rPr>
              <a:t>Mỗi bước phát triển không chỉ nhằm cho hôm nay, mà còn để thế hệ mai sau có thể tiếp tục đứng vững, kế thừa và phát triển.</a:t>
            </a:r>
          </a:p>
        </p:txBody>
      </p:sp>
      <p:grpSp>
        <p:nvGrpSpPr>
          <p:cNvPr name="Group 35" id="35"/>
          <p:cNvGrpSpPr/>
          <p:nvPr/>
        </p:nvGrpSpPr>
        <p:grpSpPr>
          <a:xfrm rot="0">
            <a:off x="4377849" y="714185"/>
            <a:ext cx="9532302" cy="1654854"/>
            <a:chOff x="0" y="0"/>
            <a:chExt cx="12709736" cy="2206472"/>
          </a:xfrm>
        </p:grpSpPr>
        <p:sp>
          <p:nvSpPr>
            <p:cNvPr name="Freeform 36" id="36"/>
            <p:cNvSpPr/>
            <p:nvPr/>
          </p:nvSpPr>
          <p:spPr>
            <a:xfrm flipH="false" flipV="false" rot="0">
              <a:off x="1394415" y="1574014"/>
              <a:ext cx="9920906" cy="632458"/>
            </a:xfrm>
            <a:custGeom>
              <a:avLst/>
              <a:gdLst/>
              <a:ahLst/>
              <a:cxnLst/>
              <a:rect r="r" b="b" t="t" l="l"/>
              <a:pathLst>
                <a:path h="632458" w="9920906">
                  <a:moveTo>
                    <a:pt x="0" y="0"/>
                  </a:moveTo>
                  <a:lnTo>
                    <a:pt x="9920906" y="0"/>
                  </a:lnTo>
                  <a:lnTo>
                    <a:pt x="9920906" y="632458"/>
                  </a:lnTo>
                  <a:lnTo>
                    <a:pt x="0" y="632458"/>
                  </a:lnTo>
                  <a:lnTo>
                    <a:pt x="0" y="0"/>
                  </a:lnTo>
                  <a:close/>
                </a:path>
              </a:pathLst>
            </a:custGeom>
            <a:blipFill>
              <a:blip r:embed="rId4"/>
              <a:stretch>
                <a:fillRect l="0" t="0" r="0" b="0"/>
              </a:stretch>
            </a:blipFill>
          </p:spPr>
        </p:sp>
        <p:grpSp>
          <p:nvGrpSpPr>
            <p:cNvPr name="Group 37" id="37"/>
            <p:cNvGrpSpPr/>
            <p:nvPr/>
          </p:nvGrpSpPr>
          <p:grpSpPr>
            <a:xfrm rot="0">
              <a:off x="0" y="0"/>
              <a:ext cx="12709736" cy="1699204"/>
              <a:chOff x="0" y="0"/>
              <a:chExt cx="3039798" cy="406400"/>
            </a:xfrm>
          </p:grpSpPr>
          <p:sp>
            <p:nvSpPr>
              <p:cNvPr name="Freeform 38" id="38"/>
              <p:cNvSpPr/>
              <p:nvPr/>
            </p:nvSpPr>
            <p:spPr>
              <a:xfrm flipH="false" flipV="false" rot="0">
                <a:off x="0" y="0"/>
                <a:ext cx="3039798" cy="406400"/>
              </a:xfrm>
              <a:custGeom>
                <a:avLst/>
                <a:gdLst/>
                <a:ahLst/>
                <a:cxnLst/>
                <a:rect r="r" b="b" t="t" l="l"/>
                <a:pathLst>
                  <a:path h="406400" w="3039798">
                    <a:moveTo>
                      <a:pt x="2836598" y="0"/>
                    </a:moveTo>
                    <a:cubicBezTo>
                      <a:pt x="2948822" y="0"/>
                      <a:pt x="3039798" y="90976"/>
                      <a:pt x="3039798" y="203200"/>
                    </a:cubicBezTo>
                    <a:cubicBezTo>
                      <a:pt x="3039798" y="315424"/>
                      <a:pt x="2948822" y="406400"/>
                      <a:pt x="2836598"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690101">
                      <a:alpha val="100000"/>
                    </a:srgbClr>
                  </a:gs>
                  <a:gs pos="100000">
                    <a:srgbClr val="8B0000">
                      <a:alpha val="100000"/>
                    </a:srgbClr>
                  </a:gs>
                </a:gsLst>
                <a:lin ang="5400000"/>
              </a:gradFill>
              <a:ln w="114300" cap="sq">
                <a:gradFill>
                  <a:gsLst>
                    <a:gs pos="0">
                      <a:srgbClr val="D4AA5E">
                        <a:alpha val="100000"/>
                      </a:srgbClr>
                    </a:gs>
                    <a:gs pos="100000">
                      <a:srgbClr val="F2DBA2">
                        <a:alpha val="100000"/>
                      </a:srgbClr>
                    </a:gs>
                  </a:gsLst>
                  <a:lin ang="0"/>
                </a:gradFill>
                <a:prstDash val="solid"/>
                <a:miter/>
              </a:ln>
            </p:spPr>
          </p:sp>
          <p:sp>
            <p:nvSpPr>
              <p:cNvPr name="TextBox 39" id="39"/>
              <p:cNvSpPr txBox="true"/>
              <p:nvPr/>
            </p:nvSpPr>
            <p:spPr>
              <a:xfrm>
                <a:off x="0" y="-66675"/>
                <a:ext cx="3039798" cy="473075"/>
              </a:xfrm>
              <a:prstGeom prst="rect">
                <a:avLst/>
              </a:prstGeom>
            </p:spPr>
            <p:txBody>
              <a:bodyPr anchor="ctr" rtlCol="false" tIns="50800" lIns="50800" bIns="50800" rIns="50800"/>
              <a:lstStyle/>
              <a:p>
                <a:pPr algn="ctr">
                  <a:lnSpc>
                    <a:spcPts val="3640"/>
                  </a:lnSpc>
                </a:pPr>
              </a:p>
            </p:txBody>
          </p:sp>
        </p:grpSp>
      </p:grpSp>
      <p:sp>
        <p:nvSpPr>
          <p:cNvPr name="TextBox 40" id="40"/>
          <p:cNvSpPr txBox="true"/>
          <p:nvPr/>
        </p:nvSpPr>
        <p:spPr>
          <a:xfrm rot="0">
            <a:off x="4544660" y="858916"/>
            <a:ext cx="9198680" cy="883725"/>
          </a:xfrm>
          <a:prstGeom prst="rect">
            <a:avLst/>
          </a:prstGeom>
        </p:spPr>
        <p:txBody>
          <a:bodyPr anchor="t" rtlCol="false" tIns="0" lIns="0" bIns="0" rIns="0">
            <a:spAutoFit/>
          </a:bodyPr>
          <a:lstStyle/>
          <a:p>
            <a:pPr algn="ctr">
              <a:lnSpc>
                <a:spcPts val="7174"/>
              </a:lnSpc>
              <a:spcBef>
                <a:spcPct val="0"/>
              </a:spcBef>
            </a:pPr>
            <a:r>
              <a:rPr lang="en-US" b="true" sz="5124" spc="-230">
                <a:solidFill>
                  <a:srgbClr val="EAC683"/>
                </a:solidFill>
                <a:latin typeface="Bricolage Grotesque Bold"/>
                <a:ea typeface="Bricolage Grotesque Bold"/>
                <a:cs typeface="Bricolage Grotesque Bold"/>
                <a:sym typeface="Bricolage Grotesque Bold"/>
              </a:rPr>
              <a:t>GIÁ TRỊ CỐT LÕI</a:t>
            </a:r>
          </a:p>
        </p:txBody>
      </p:sp>
      <p:sp>
        <p:nvSpPr>
          <p:cNvPr name="Freeform 41" id="41"/>
          <p:cNvSpPr/>
          <p:nvPr/>
        </p:nvSpPr>
        <p:spPr>
          <a:xfrm flipH="true" flipV="false" rot="0">
            <a:off x="15610959" y="7623512"/>
            <a:ext cx="2677041" cy="2677041"/>
          </a:xfrm>
          <a:custGeom>
            <a:avLst/>
            <a:gdLst/>
            <a:ahLst/>
            <a:cxnLst/>
            <a:rect r="r" b="b" t="t" l="l"/>
            <a:pathLst>
              <a:path h="2677041" w="2677041">
                <a:moveTo>
                  <a:pt x="2677041" y="0"/>
                </a:moveTo>
                <a:lnTo>
                  <a:pt x="0" y="0"/>
                </a:lnTo>
                <a:lnTo>
                  <a:pt x="0" y="2677041"/>
                </a:lnTo>
                <a:lnTo>
                  <a:pt x="2677041" y="2677041"/>
                </a:lnTo>
                <a:lnTo>
                  <a:pt x="267704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2" id="42"/>
          <p:cNvSpPr/>
          <p:nvPr/>
        </p:nvSpPr>
        <p:spPr>
          <a:xfrm flipH="false" flipV="false" rot="5400000">
            <a:off x="0" y="0"/>
            <a:ext cx="2677041" cy="2677041"/>
          </a:xfrm>
          <a:custGeom>
            <a:avLst/>
            <a:gdLst/>
            <a:ahLst/>
            <a:cxnLst/>
            <a:rect r="r" b="b" t="t" l="l"/>
            <a:pathLst>
              <a:path h="2677041" w="2677041">
                <a:moveTo>
                  <a:pt x="0" y="0"/>
                </a:moveTo>
                <a:lnTo>
                  <a:pt x="2677041" y="0"/>
                </a:lnTo>
                <a:lnTo>
                  <a:pt x="2677041" y="2677041"/>
                </a:lnTo>
                <a:lnTo>
                  <a:pt x="0" y="267704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3" id="43"/>
          <p:cNvSpPr/>
          <p:nvPr/>
        </p:nvSpPr>
        <p:spPr>
          <a:xfrm flipH="false" flipV="true" rot="5400000">
            <a:off x="15610959" y="0"/>
            <a:ext cx="2677041" cy="2677041"/>
          </a:xfrm>
          <a:custGeom>
            <a:avLst/>
            <a:gdLst/>
            <a:ahLst/>
            <a:cxnLst/>
            <a:rect r="r" b="b" t="t" l="l"/>
            <a:pathLst>
              <a:path h="2677041" w="2677041">
                <a:moveTo>
                  <a:pt x="0" y="2677041"/>
                </a:moveTo>
                <a:lnTo>
                  <a:pt x="2677041" y="2677041"/>
                </a:lnTo>
                <a:lnTo>
                  <a:pt x="2677041" y="0"/>
                </a:lnTo>
                <a:lnTo>
                  <a:pt x="0" y="0"/>
                </a:lnTo>
                <a:lnTo>
                  <a:pt x="0" y="2677041"/>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B40000">
                <a:alpha val="100000"/>
              </a:srgbClr>
            </a:gs>
            <a:gs pos="100000">
              <a:srgbClr val="520000">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Freeform 2" id="2"/>
          <p:cNvSpPr/>
          <p:nvPr/>
        </p:nvSpPr>
        <p:spPr>
          <a:xfrm flipH="false" flipV="false" rot="0">
            <a:off x="6218018" y="4425239"/>
            <a:ext cx="5105773" cy="415024"/>
          </a:xfrm>
          <a:custGeom>
            <a:avLst/>
            <a:gdLst/>
            <a:ahLst/>
            <a:cxnLst/>
            <a:rect r="r" b="b" t="t" l="l"/>
            <a:pathLst>
              <a:path h="415024" w="5105773">
                <a:moveTo>
                  <a:pt x="0" y="0"/>
                </a:moveTo>
                <a:lnTo>
                  <a:pt x="5105773" y="0"/>
                </a:lnTo>
                <a:lnTo>
                  <a:pt x="5105773" y="415024"/>
                </a:lnTo>
                <a:lnTo>
                  <a:pt x="0" y="415024"/>
                </a:lnTo>
                <a:lnTo>
                  <a:pt x="0" y="0"/>
                </a:lnTo>
                <a:close/>
              </a:path>
            </a:pathLst>
          </a:custGeom>
          <a:blipFill>
            <a:blip r:embed="rId2"/>
            <a:stretch>
              <a:fillRect l="0" t="0" r="-27506" b="0"/>
            </a:stretch>
          </a:blipFill>
        </p:spPr>
      </p:sp>
      <p:sp>
        <p:nvSpPr>
          <p:cNvPr name="Freeform 3" id="3"/>
          <p:cNvSpPr/>
          <p:nvPr/>
        </p:nvSpPr>
        <p:spPr>
          <a:xfrm flipH="false" flipV="false" rot="0">
            <a:off x="6218018" y="7465426"/>
            <a:ext cx="5105773" cy="415024"/>
          </a:xfrm>
          <a:custGeom>
            <a:avLst/>
            <a:gdLst/>
            <a:ahLst/>
            <a:cxnLst/>
            <a:rect r="r" b="b" t="t" l="l"/>
            <a:pathLst>
              <a:path h="415024" w="5105773">
                <a:moveTo>
                  <a:pt x="0" y="0"/>
                </a:moveTo>
                <a:lnTo>
                  <a:pt x="5105773" y="0"/>
                </a:lnTo>
                <a:lnTo>
                  <a:pt x="5105773" y="415024"/>
                </a:lnTo>
                <a:lnTo>
                  <a:pt x="0" y="415024"/>
                </a:lnTo>
                <a:lnTo>
                  <a:pt x="0" y="0"/>
                </a:lnTo>
                <a:close/>
              </a:path>
            </a:pathLst>
          </a:custGeom>
          <a:blipFill>
            <a:blip r:embed="rId2"/>
            <a:stretch>
              <a:fillRect l="0" t="0" r="-27506" b="0"/>
            </a:stretch>
          </a:blipFill>
        </p:spPr>
      </p:sp>
      <p:sp>
        <p:nvSpPr>
          <p:cNvPr name="Freeform 4" id="4"/>
          <p:cNvSpPr/>
          <p:nvPr/>
        </p:nvSpPr>
        <p:spPr>
          <a:xfrm flipH="true" flipV="false" rot="0">
            <a:off x="11323791" y="4425239"/>
            <a:ext cx="5105773" cy="415024"/>
          </a:xfrm>
          <a:custGeom>
            <a:avLst/>
            <a:gdLst/>
            <a:ahLst/>
            <a:cxnLst/>
            <a:rect r="r" b="b" t="t" l="l"/>
            <a:pathLst>
              <a:path h="415024" w="5105773">
                <a:moveTo>
                  <a:pt x="5105773" y="0"/>
                </a:moveTo>
                <a:lnTo>
                  <a:pt x="0" y="0"/>
                </a:lnTo>
                <a:lnTo>
                  <a:pt x="0" y="415024"/>
                </a:lnTo>
                <a:lnTo>
                  <a:pt x="5105773" y="415024"/>
                </a:lnTo>
                <a:lnTo>
                  <a:pt x="5105773" y="0"/>
                </a:lnTo>
                <a:close/>
              </a:path>
            </a:pathLst>
          </a:custGeom>
          <a:blipFill>
            <a:blip r:embed="rId2"/>
            <a:stretch>
              <a:fillRect l="0" t="0" r="-27506" b="0"/>
            </a:stretch>
          </a:blipFill>
        </p:spPr>
      </p:sp>
      <p:sp>
        <p:nvSpPr>
          <p:cNvPr name="Freeform 5" id="5"/>
          <p:cNvSpPr/>
          <p:nvPr/>
        </p:nvSpPr>
        <p:spPr>
          <a:xfrm flipH="true" flipV="false" rot="0">
            <a:off x="11323791" y="7465426"/>
            <a:ext cx="5105773" cy="415024"/>
          </a:xfrm>
          <a:custGeom>
            <a:avLst/>
            <a:gdLst/>
            <a:ahLst/>
            <a:cxnLst/>
            <a:rect r="r" b="b" t="t" l="l"/>
            <a:pathLst>
              <a:path h="415024" w="5105773">
                <a:moveTo>
                  <a:pt x="5105773" y="0"/>
                </a:moveTo>
                <a:lnTo>
                  <a:pt x="0" y="0"/>
                </a:lnTo>
                <a:lnTo>
                  <a:pt x="0" y="415024"/>
                </a:lnTo>
                <a:lnTo>
                  <a:pt x="5105773" y="415024"/>
                </a:lnTo>
                <a:lnTo>
                  <a:pt x="5105773" y="0"/>
                </a:lnTo>
                <a:close/>
              </a:path>
            </a:pathLst>
          </a:custGeom>
          <a:blipFill>
            <a:blip r:embed="rId2"/>
            <a:stretch>
              <a:fillRect l="0" t="0" r="-27506" b="0"/>
            </a:stretch>
          </a:blipFill>
        </p:spPr>
      </p:sp>
      <p:sp>
        <p:nvSpPr>
          <p:cNvPr name="Freeform 6" id="6"/>
          <p:cNvSpPr/>
          <p:nvPr/>
        </p:nvSpPr>
        <p:spPr>
          <a:xfrm flipH="false" flipV="false" rot="0">
            <a:off x="1285963" y="6361645"/>
            <a:ext cx="3452597" cy="220103"/>
          </a:xfrm>
          <a:custGeom>
            <a:avLst/>
            <a:gdLst/>
            <a:ahLst/>
            <a:cxnLst/>
            <a:rect r="r" b="b" t="t" l="l"/>
            <a:pathLst>
              <a:path h="220103" w="3452597">
                <a:moveTo>
                  <a:pt x="0" y="0"/>
                </a:moveTo>
                <a:lnTo>
                  <a:pt x="3452597" y="0"/>
                </a:lnTo>
                <a:lnTo>
                  <a:pt x="3452597" y="220103"/>
                </a:lnTo>
                <a:lnTo>
                  <a:pt x="0" y="220103"/>
                </a:lnTo>
                <a:lnTo>
                  <a:pt x="0" y="0"/>
                </a:lnTo>
                <a:close/>
              </a:path>
            </a:pathLst>
          </a:custGeom>
          <a:blipFill>
            <a:blip r:embed="rId2"/>
            <a:stretch>
              <a:fillRect l="0" t="0" r="0" b="0"/>
            </a:stretch>
          </a:blipFill>
        </p:spPr>
      </p:sp>
      <p:grpSp>
        <p:nvGrpSpPr>
          <p:cNvPr name="Group 7" id="7"/>
          <p:cNvGrpSpPr/>
          <p:nvPr/>
        </p:nvGrpSpPr>
        <p:grpSpPr>
          <a:xfrm rot="0">
            <a:off x="1028700" y="3848362"/>
            <a:ext cx="3967123" cy="2569983"/>
            <a:chOff x="0" y="0"/>
            <a:chExt cx="2564041" cy="1661038"/>
          </a:xfrm>
        </p:grpSpPr>
        <p:sp>
          <p:nvSpPr>
            <p:cNvPr name="Freeform 8" id="8"/>
            <p:cNvSpPr/>
            <p:nvPr/>
          </p:nvSpPr>
          <p:spPr>
            <a:xfrm flipH="false" flipV="false" rot="0">
              <a:off x="0" y="0"/>
              <a:ext cx="2564041" cy="1661038"/>
            </a:xfrm>
            <a:custGeom>
              <a:avLst/>
              <a:gdLst/>
              <a:ahLst/>
              <a:cxnLst/>
              <a:rect r="r" b="b" t="t" l="l"/>
              <a:pathLst>
                <a:path h="1661038" w="2564041">
                  <a:moveTo>
                    <a:pt x="95624" y="0"/>
                  </a:moveTo>
                  <a:lnTo>
                    <a:pt x="2468417" y="0"/>
                  </a:lnTo>
                  <a:cubicBezTo>
                    <a:pt x="2521229" y="0"/>
                    <a:pt x="2564041" y="42813"/>
                    <a:pt x="2564041" y="95624"/>
                  </a:cubicBezTo>
                  <a:lnTo>
                    <a:pt x="2564041" y="1565414"/>
                  </a:lnTo>
                  <a:cubicBezTo>
                    <a:pt x="2564041" y="1618226"/>
                    <a:pt x="2521229" y="1661038"/>
                    <a:pt x="2468417" y="1661038"/>
                  </a:cubicBezTo>
                  <a:lnTo>
                    <a:pt x="95624" y="1661038"/>
                  </a:lnTo>
                  <a:cubicBezTo>
                    <a:pt x="70263" y="1661038"/>
                    <a:pt x="45941" y="1650964"/>
                    <a:pt x="28008" y="1633031"/>
                  </a:cubicBezTo>
                  <a:cubicBezTo>
                    <a:pt x="10075" y="1615098"/>
                    <a:pt x="0" y="1590775"/>
                    <a:pt x="0" y="1565414"/>
                  </a:cubicBezTo>
                  <a:lnTo>
                    <a:pt x="0" y="95624"/>
                  </a:lnTo>
                  <a:cubicBezTo>
                    <a:pt x="0" y="42813"/>
                    <a:pt x="42813" y="0"/>
                    <a:pt x="95624" y="0"/>
                  </a:cubicBezTo>
                  <a:close/>
                </a:path>
              </a:pathLst>
            </a:custGeom>
            <a:gradFill rotWithShape="true">
              <a:gsLst>
                <a:gs pos="0">
                  <a:srgbClr val="FFF5CF">
                    <a:alpha val="100000"/>
                  </a:srgbClr>
                </a:gs>
                <a:gs pos="100000">
                  <a:srgbClr val="FFD67A">
                    <a:alpha val="100000"/>
                  </a:srgbClr>
                </a:gs>
              </a:gsLst>
              <a:lin ang="5400000"/>
            </a:gradFill>
          </p:spPr>
        </p:sp>
        <p:sp>
          <p:nvSpPr>
            <p:cNvPr name="TextBox 9" id="9"/>
            <p:cNvSpPr txBox="true"/>
            <p:nvPr/>
          </p:nvSpPr>
          <p:spPr>
            <a:xfrm>
              <a:off x="0" y="-38100"/>
              <a:ext cx="2564041" cy="1699138"/>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1285963" y="9403513"/>
            <a:ext cx="3452597" cy="220103"/>
          </a:xfrm>
          <a:custGeom>
            <a:avLst/>
            <a:gdLst/>
            <a:ahLst/>
            <a:cxnLst/>
            <a:rect r="r" b="b" t="t" l="l"/>
            <a:pathLst>
              <a:path h="220103" w="3452597">
                <a:moveTo>
                  <a:pt x="0" y="0"/>
                </a:moveTo>
                <a:lnTo>
                  <a:pt x="3452597" y="0"/>
                </a:lnTo>
                <a:lnTo>
                  <a:pt x="3452597" y="220103"/>
                </a:lnTo>
                <a:lnTo>
                  <a:pt x="0" y="220103"/>
                </a:lnTo>
                <a:lnTo>
                  <a:pt x="0" y="0"/>
                </a:lnTo>
                <a:close/>
              </a:path>
            </a:pathLst>
          </a:custGeom>
          <a:blipFill>
            <a:blip r:embed="rId2"/>
            <a:stretch>
              <a:fillRect l="0" t="0" r="0" b="0"/>
            </a:stretch>
          </a:blipFill>
        </p:spPr>
      </p:sp>
      <p:grpSp>
        <p:nvGrpSpPr>
          <p:cNvPr name="Group 11" id="11"/>
          <p:cNvGrpSpPr/>
          <p:nvPr/>
        </p:nvGrpSpPr>
        <p:grpSpPr>
          <a:xfrm rot="0">
            <a:off x="1028700" y="6885070"/>
            <a:ext cx="3967123" cy="2569983"/>
            <a:chOff x="0" y="0"/>
            <a:chExt cx="2564041" cy="1661038"/>
          </a:xfrm>
        </p:grpSpPr>
        <p:sp>
          <p:nvSpPr>
            <p:cNvPr name="Freeform 12" id="12"/>
            <p:cNvSpPr/>
            <p:nvPr/>
          </p:nvSpPr>
          <p:spPr>
            <a:xfrm flipH="false" flipV="false" rot="0">
              <a:off x="0" y="0"/>
              <a:ext cx="2564041" cy="1661038"/>
            </a:xfrm>
            <a:custGeom>
              <a:avLst/>
              <a:gdLst/>
              <a:ahLst/>
              <a:cxnLst/>
              <a:rect r="r" b="b" t="t" l="l"/>
              <a:pathLst>
                <a:path h="1661038" w="2564041">
                  <a:moveTo>
                    <a:pt x="95624" y="0"/>
                  </a:moveTo>
                  <a:lnTo>
                    <a:pt x="2468417" y="0"/>
                  </a:lnTo>
                  <a:cubicBezTo>
                    <a:pt x="2521229" y="0"/>
                    <a:pt x="2564041" y="42813"/>
                    <a:pt x="2564041" y="95624"/>
                  </a:cubicBezTo>
                  <a:lnTo>
                    <a:pt x="2564041" y="1565414"/>
                  </a:lnTo>
                  <a:cubicBezTo>
                    <a:pt x="2564041" y="1618226"/>
                    <a:pt x="2521229" y="1661038"/>
                    <a:pt x="2468417" y="1661038"/>
                  </a:cubicBezTo>
                  <a:lnTo>
                    <a:pt x="95624" y="1661038"/>
                  </a:lnTo>
                  <a:cubicBezTo>
                    <a:pt x="70263" y="1661038"/>
                    <a:pt x="45941" y="1650964"/>
                    <a:pt x="28008" y="1633031"/>
                  </a:cubicBezTo>
                  <a:cubicBezTo>
                    <a:pt x="10075" y="1615098"/>
                    <a:pt x="0" y="1590775"/>
                    <a:pt x="0" y="1565414"/>
                  </a:cubicBezTo>
                  <a:lnTo>
                    <a:pt x="0" y="95624"/>
                  </a:lnTo>
                  <a:cubicBezTo>
                    <a:pt x="0" y="42813"/>
                    <a:pt x="42813" y="0"/>
                    <a:pt x="95624" y="0"/>
                  </a:cubicBezTo>
                  <a:close/>
                </a:path>
              </a:pathLst>
            </a:custGeom>
            <a:gradFill rotWithShape="true">
              <a:gsLst>
                <a:gs pos="0">
                  <a:srgbClr val="FFF5CF">
                    <a:alpha val="100000"/>
                  </a:srgbClr>
                </a:gs>
                <a:gs pos="100000">
                  <a:srgbClr val="FFD67A">
                    <a:alpha val="100000"/>
                  </a:srgbClr>
                </a:gs>
              </a:gsLst>
              <a:lin ang="5400000"/>
            </a:gradFill>
          </p:spPr>
        </p:sp>
        <p:sp>
          <p:nvSpPr>
            <p:cNvPr name="TextBox 13" id="13"/>
            <p:cNvSpPr txBox="true"/>
            <p:nvPr/>
          </p:nvSpPr>
          <p:spPr>
            <a:xfrm>
              <a:off x="0" y="-38100"/>
              <a:ext cx="2564041" cy="1699138"/>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156956" y="3977835"/>
            <a:ext cx="3710611" cy="2311037"/>
            <a:chOff x="0" y="0"/>
            <a:chExt cx="1291698" cy="804493"/>
          </a:xfrm>
        </p:grpSpPr>
        <p:sp>
          <p:nvSpPr>
            <p:cNvPr name="Freeform 15" id="15"/>
            <p:cNvSpPr/>
            <p:nvPr/>
          </p:nvSpPr>
          <p:spPr>
            <a:xfrm flipH="false" flipV="false" rot="0">
              <a:off x="0" y="0"/>
              <a:ext cx="1291698" cy="804493"/>
            </a:xfrm>
            <a:custGeom>
              <a:avLst/>
              <a:gdLst/>
              <a:ahLst/>
              <a:cxnLst/>
              <a:rect r="r" b="b" t="t" l="l"/>
              <a:pathLst>
                <a:path h="804493" w="1291698">
                  <a:moveTo>
                    <a:pt x="79284" y="0"/>
                  </a:moveTo>
                  <a:lnTo>
                    <a:pt x="1212413" y="0"/>
                  </a:lnTo>
                  <a:cubicBezTo>
                    <a:pt x="1256201" y="0"/>
                    <a:pt x="1291698" y="35497"/>
                    <a:pt x="1291698" y="79284"/>
                  </a:cubicBezTo>
                  <a:lnTo>
                    <a:pt x="1291698" y="725209"/>
                  </a:lnTo>
                  <a:cubicBezTo>
                    <a:pt x="1291698" y="768996"/>
                    <a:pt x="1256201" y="804493"/>
                    <a:pt x="1212413" y="804493"/>
                  </a:cubicBezTo>
                  <a:lnTo>
                    <a:pt x="79284" y="804493"/>
                  </a:lnTo>
                  <a:cubicBezTo>
                    <a:pt x="35497" y="804493"/>
                    <a:pt x="0" y="768996"/>
                    <a:pt x="0" y="725209"/>
                  </a:cubicBezTo>
                  <a:lnTo>
                    <a:pt x="0" y="79284"/>
                  </a:lnTo>
                  <a:cubicBezTo>
                    <a:pt x="0" y="35497"/>
                    <a:pt x="35497" y="0"/>
                    <a:pt x="79284" y="0"/>
                  </a:cubicBezTo>
                  <a:close/>
                </a:path>
              </a:pathLst>
            </a:custGeom>
            <a:blipFill>
              <a:blip r:embed="rId3"/>
              <a:stretch>
                <a:fillRect l="0" t="-3276" r="0" b="-3276"/>
              </a:stretch>
            </a:blipFill>
            <a:ln w="104775" cap="rnd">
              <a:gradFill>
                <a:gsLst>
                  <a:gs pos="0">
                    <a:srgbClr val="B40000">
                      <a:alpha val="100000"/>
                    </a:srgbClr>
                  </a:gs>
                  <a:gs pos="100000">
                    <a:srgbClr val="520000">
                      <a:alpha val="100000"/>
                    </a:srgbClr>
                  </a:gs>
                </a:gsLst>
                <a:lin ang="5400000"/>
              </a:gradFill>
              <a:prstDash val="solid"/>
              <a:round/>
            </a:ln>
          </p:spPr>
        </p:sp>
      </p:grpSp>
      <p:grpSp>
        <p:nvGrpSpPr>
          <p:cNvPr name="Group 16" id="16"/>
          <p:cNvGrpSpPr/>
          <p:nvPr/>
        </p:nvGrpSpPr>
        <p:grpSpPr>
          <a:xfrm rot="0">
            <a:off x="1156956" y="7014544"/>
            <a:ext cx="3710611" cy="2311037"/>
            <a:chOff x="0" y="0"/>
            <a:chExt cx="1291698" cy="804493"/>
          </a:xfrm>
        </p:grpSpPr>
        <p:sp>
          <p:nvSpPr>
            <p:cNvPr name="Freeform 17" id="17"/>
            <p:cNvSpPr/>
            <p:nvPr/>
          </p:nvSpPr>
          <p:spPr>
            <a:xfrm flipH="false" flipV="false" rot="0">
              <a:off x="0" y="0"/>
              <a:ext cx="1291698" cy="804493"/>
            </a:xfrm>
            <a:custGeom>
              <a:avLst/>
              <a:gdLst/>
              <a:ahLst/>
              <a:cxnLst/>
              <a:rect r="r" b="b" t="t" l="l"/>
              <a:pathLst>
                <a:path h="804493" w="1291698">
                  <a:moveTo>
                    <a:pt x="79284" y="0"/>
                  </a:moveTo>
                  <a:lnTo>
                    <a:pt x="1212413" y="0"/>
                  </a:lnTo>
                  <a:cubicBezTo>
                    <a:pt x="1256201" y="0"/>
                    <a:pt x="1291698" y="35497"/>
                    <a:pt x="1291698" y="79284"/>
                  </a:cubicBezTo>
                  <a:lnTo>
                    <a:pt x="1291698" y="725209"/>
                  </a:lnTo>
                  <a:cubicBezTo>
                    <a:pt x="1291698" y="768996"/>
                    <a:pt x="1256201" y="804493"/>
                    <a:pt x="1212413" y="804493"/>
                  </a:cubicBezTo>
                  <a:lnTo>
                    <a:pt x="79284" y="804493"/>
                  </a:lnTo>
                  <a:cubicBezTo>
                    <a:pt x="35497" y="804493"/>
                    <a:pt x="0" y="768996"/>
                    <a:pt x="0" y="725209"/>
                  </a:cubicBezTo>
                  <a:lnTo>
                    <a:pt x="0" y="79284"/>
                  </a:lnTo>
                  <a:cubicBezTo>
                    <a:pt x="0" y="35497"/>
                    <a:pt x="35497" y="0"/>
                    <a:pt x="79284" y="0"/>
                  </a:cubicBezTo>
                  <a:close/>
                </a:path>
              </a:pathLst>
            </a:custGeom>
            <a:blipFill>
              <a:blip r:embed="rId4"/>
              <a:stretch>
                <a:fillRect l="0" t="-3422" r="0" b="-3422"/>
              </a:stretch>
            </a:blipFill>
            <a:ln w="104775" cap="rnd">
              <a:gradFill>
                <a:gsLst>
                  <a:gs pos="0">
                    <a:srgbClr val="B40000">
                      <a:alpha val="100000"/>
                    </a:srgbClr>
                  </a:gs>
                  <a:gs pos="100000">
                    <a:srgbClr val="520000">
                      <a:alpha val="100000"/>
                    </a:srgbClr>
                  </a:gs>
                </a:gsLst>
                <a:lin ang="5400000"/>
              </a:gradFill>
              <a:prstDash val="solid"/>
              <a:round/>
            </a:ln>
          </p:spPr>
        </p:sp>
      </p:grpSp>
      <p:grpSp>
        <p:nvGrpSpPr>
          <p:cNvPr name="Group 18" id="18"/>
          <p:cNvGrpSpPr/>
          <p:nvPr/>
        </p:nvGrpSpPr>
        <p:grpSpPr>
          <a:xfrm rot="0">
            <a:off x="5388282" y="3848362"/>
            <a:ext cx="11871018" cy="681922"/>
            <a:chOff x="0" y="0"/>
            <a:chExt cx="7074685" cy="406400"/>
          </a:xfrm>
        </p:grpSpPr>
        <p:sp>
          <p:nvSpPr>
            <p:cNvPr name="Freeform 19" id="19"/>
            <p:cNvSpPr/>
            <p:nvPr/>
          </p:nvSpPr>
          <p:spPr>
            <a:xfrm flipH="false" flipV="false" rot="0">
              <a:off x="0" y="0"/>
              <a:ext cx="7074684" cy="406400"/>
            </a:xfrm>
            <a:custGeom>
              <a:avLst/>
              <a:gdLst/>
              <a:ahLst/>
              <a:cxnLst/>
              <a:rect r="r" b="b" t="t" l="l"/>
              <a:pathLst>
                <a:path h="406400" w="7074684">
                  <a:moveTo>
                    <a:pt x="6871484" y="0"/>
                  </a:moveTo>
                  <a:cubicBezTo>
                    <a:pt x="6983709" y="0"/>
                    <a:pt x="7074684" y="90976"/>
                    <a:pt x="7074684" y="203200"/>
                  </a:cubicBezTo>
                  <a:cubicBezTo>
                    <a:pt x="7074684" y="315424"/>
                    <a:pt x="6983709" y="406400"/>
                    <a:pt x="6871484"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FFF5CF">
                    <a:alpha val="100000"/>
                  </a:srgbClr>
                </a:gs>
                <a:gs pos="100000">
                  <a:srgbClr val="FFD67A">
                    <a:alpha val="100000"/>
                  </a:srgbClr>
                </a:gs>
              </a:gsLst>
              <a:path path="circle">
                <a:fillToRect l="50000" r="50000" t="50000" b="50000"/>
              </a:path>
            </a:gradFill>
            <a:ln cap="sq">
              <a:noFill/>
              <a:prstDash val="solid"/>
              <a:miter/>
            </a:ln>
          </p:spPr>
        </p:sp>
        <p:sp>
          <p:nvSpPr>
            <p:cNvPr name="TextBox 20" id="20"/>
            <p:cNvSpPr txBox="true"/>
            <p:nvPr/>
          </p:nvSpPr>
          <p:spPr>
            <a:xfrm>
              <a:off x="0" y="-38100"/>
              <a:ext cx="7074685" cy="444500"/>
            </a:xfrm>
            <a:prstGeom prst="rect">
              <a:avLst/>
            </a:prstGeom>
          </p:spPr>
          <p:txBody>
            <a:bodyPr anchor="ctr" rtlCol="false" tIns="50800" lIns="50800" bIns="50800" rIns="50800"/>
            <a:lstStyle/>
            <a:p>
              <a:pPr algn="ctr">
                <a:lnSpc>
                  <a:spcPts val="2659"/>
                </a:lnSpc>
                <a:spcBef>
                  <a:spcPct val="0"/>
                </a:spcBef>
              </a:pPr>
            </a:p>
          </p:txBody>
        </p:sp>
      </p:grpSp>
      <p:sp>
        <p:nvSpPr>
          <p:cNvPr name="Freeform 21" id="21"/>
          <p:cNvSpPr/>
          <p:nvPr/>
        </p:nvSpPr>
        <p:spPr>
          <a:xfrm flipH="false" flipV="false" rot="0">
            <a:off x="5573727" y="4013457"/>
            <a:ext cx="351732" cy="351732"/>
          </a:xfrm>
          <a:custGeom>
            <a:avLst/>
            <a:gdLst/>
            <a:ahLst/>
            <a:cxnLst/>
            <a:rect r="r" b="b" t="t" l="l"/>
            <a:pathLst>
              <a:path h="351732" w="351732">
                <a:moveTo>
                  <a:pt x="0" y="0"/>
                </a:moveTo>
                <a:lnTo>
                  <a:pt x="351733" y="0"/>
                </a:lnTo>
                <a:lnTo>
                  <a:pt x="351733" y="351732"/>
                </a:lnTo>
                <a:lnTo>
                  <a:pt x="0" y="35173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2" id="22"/>
          <p:cNvSpPr/>
          <p:nvPr/>
        </p:nvSpPr>
        <p:spPr>
          <a:xfrm flipH="false" flipV="false" rot="0">
            <a:off x="10104142" y="-490751"/>
            <a:ext cx="7820394" cy="3685360"/>
          </a:xfrm>
          <a:custGeom>
            <a:avLst/>
            <a:gdLst/>
            <a:ahLst/>
            <a:cxnLst/>
            <a:rect r="r" b="b" t="t" l="l"/>
            <a:pathLst>
              <a:path h="3685360" w="7820394">
                <a:moveTo>
                  <a:pt x="0" y="0"/>
                </a:moveTo>
                <a:lnTo>
                  <a:pt x="7820393" y="0"/>
                </a:lnTo>
                <a:lnTo>
                  <a:pt x="7820393" y="3685360"/>
                </a:lnTo>
                <a:lnTo>
                  <a:pt x="0" y="368536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3" id="23"/>
          <p:cNvSpPr/>
          <p:nvPr/>
        </p:nvSpPr>
        <p:spPr>
          <a:xfrm flipH="false" flipV="false" rot="0">
            <a:off x="15581461" y="1847335"/>
            <a:ext cx="2304150" cy="1791477"/>
          </a:xfrm>
          <a:custGeom>
            <a:avLst/>
            <a:gdLst/>
            <a:ahLst/>
            <a:cxnLst/>
            <a:rect r="r" b="b" t="t" l="l"/>
            <a:pathLst>
              <a:path h="1791477" w="2304150">
                <a:moveTo>
                  <a:pt x="0" y="0"/>
                </a:moveTo>
                <a:lnTo>
                  <a:pt x="2304150" y="0"/>
                </a:lnTo>
                <a:lnTo>
                  <a:pt x="2304150" y="1791477"/>
                </a:lnTo>
                <a:lnTo>
                  <a:pt x="0" y="1791477"/>
                </a:lnTo>
                <a:lnTo>
                  <a:pt x="0" y="0"/>
                </a:lnTo>
                <a:close/>
              </a:path>
            </a:pathLst>
          </a:custGeom>
          <a:blipFill>
            <a:blip r:embed="rId9"/>
            <a:stretch>
              <a:fillRect l="0" t="0" r="0" b="0"/>
            </a:stretch>
          </a:blipFill>
        </p:spPr>
      </p:sp>
      <p:sp>
        <p:nvSpPr>
          <p:cNvPr name="Freeform 24" id="24"/>
          <p:cNvSpPr/>
          <p:nvPr/>
        </p:nvSpPr>
        <p:spPr>
          <a:xfrm flipH="false" flipV="false" rot="0">
            <a:off x="13646731" y="143892"/>
            <a:ext cx="1553745" cy="1208037"/>
          </a:xfrm>
          <a:custGeom>
            <a:avLst/>
            <a:gdLst/>
            <a:ahLst/>
            <a:cxnLst/>
            <a:rect r="r" b="b" t="t" l="l"/>
            <a:pathLst>
              <a:path h="1208037" w="1553745">
                <a:moveTo>
                  <a:pt x="0" y="0"/>
                </a:moveTo>
                <a:lnTo>
                  <a:pt x="1553746" y="0"/>
                </a:lnTo>
                <a:lnTo>
                  <a:pt x="1553746" y="1208037"/>
                </a:lnTo>
                <a:lnTo>
                  <a:pt x="0" y="1208037"/>
                </a:lnTo>
                <a:lnTo>
                  <a:pt x="0" y="0"/>
                </a:lnTo>
                <a:close/>
              </a:path>
            </a:pathLst>
          </a:custGeom>
          <a:blipFill>
            <a:blip r:embed="rId9"/>
            <a:stretch>
              <a:fillRect l="0" t="0" r="0" b="0"/>
            </a:stretch>
          </a:blipFill>
        </p:spPr>
      </p:sp>
      <p:sp>
        <p:nvSpPr>
          <p:cNvPr name="TextBox 25" id="25"/>
          <p:cNvSpPr txBox="true"/>
          <p:nvPr/>
        </p:nvSpPr>
        <p:spPr>
          <a:xfrm rot="0">
            <a:off x="5388282" y="4713370"/>
            <a:ext cx="11871018" cy="2105025"/>
          </a:xfrm>
          <a:prstGeom prst="rect">
            <a:avLst/>
          </a:prstGeom>
        </p:spPr>
        <p:txBody>
          <a:bodyPr anchor="t" rtlCol="false" tIns="0" lIns="0" bIns="0" rIns="0">
            <a:spAutoFit/>
          </a:bodyPr>
          <a:lstStyle/>
          <a:p>
            <a:pPr algn="just">
              <a:lnSpc>
                <a:spcPts val="3356"/>
              </a:lnSpc>
            </a:pPr>
            <a:r>
              <a:rPr lang="en-US" sz="2797" spc="-27">
                <a:solidFill>
                  <a:srgbClr val="FFFFFF"/>
                </a:solidFill>
                <a:latin typeface="Public Sans"/>
                <a:ea typeface="Public Sans"/>
                <a:cs typeface="Public Sans"/>
                <a:sym typeface="Public Sans"/>
              </a:rPr>
              <a:t>Bột Thần Hương là sản phẩm phong thủy, được bào chế từ các thành phần tự nhiên. Đây là giải pháp toàn diện để thanh tẩy không gian sống, kích hoạt vượng khí, và mang lại may mắn, bình an cho gia chủ.</a:t>
            </a:r>
          </a:p>
          <a:p>
            <a:pPr algn="just">
              <a:lnSpc>
                <a:spcPts val="3356"/>
              </a:lnSpc>
            </a:pPr>
            <a:r>
              <a:rPr lang="en-US" sz="2797" spc="-27">
                <a:solidFill>
                  <a:srgbClr val="FFFFFF"/>
                </a:solidFill>
                <a:latin typeface="Public Sans"/>
                <a:ea typeface="Public Sans"/>
                <a:cs typeface="Public Sans"/>
                <a:sym typeface="Public Sans"/>
              </a:rPr>
              <a:t>Sản phẩm dành cho những người đang kinh doanh, buôn bán, thiền định, thanh tẩy nhà cửa....</a:t>
            </a:r>
          </a:p>
        </p:txBody>
      </p:sp>
      <p:sp>
        <p:nvSpPr>
          <p:cNvPr name="TextBox 26" id="26"/>
          <p:cNvSpPr txBox="true"/>
          <p:nvPr/>
        </p:nvSpPr>
        <p:spPr>
          <a:xfrm rot="0">
            <a:off x="1028700" y="927511"/>
            <a:ext cx="9075442" cy="1161493"/>
          </a:xfrm>
          <a:prstGeom prst="rect">
            <a:avLst/>
          </a:prstGeom>
        </p:spPr>
        <p:txBody>
          <a:bodyPr anchor="t" rtlCol="false" tIns="0" lIns="0" bIns="0" rIns="0">
            <a:spAutoFit/>
          </a:bodyPr>
          <a:lstStyle/>
          <a:p>
            <a:pPr algn="l">
              <a:lnSpc>
                <a:spcPts val="9480"/>
              </a:lnSpc>
              <a:spcBef>
                <a:spcPct val="0"/>
              </a:spcBef>
            </a:pPr>
            <a:r>
              <a:rPr lang="en-US" b="true" sz="6771">
                <a:solidFill>
                  <a:srgbClr val="FFFFFF"/>
                </a:solidFill>
                <a:latin typeface="Bricolage Grotesque Ultra-Bold"/>
                <a:ea typeface="Bricolage Grotesque Ultra-Bold"/>
                <a:cs typeface="Bricolage Grotesque Ultra-Bold"/>
                <a:sym typeface="Bricolage Grotesque Ultra-Bold"/>
              </a:rPr>
              <a:t>CÁC SẢN PHẨM</a:t>
            </a:r>
          </a:p>
        </p:txBody>
      </p:sp>
      <p:sp>
        <p:nvSpPr>
          <p:cNvPr name="TextBox 27" id="27"/>
          <p:cNvSpPr txBox="true"/>
          <p:nvPr/>
        </p:nvSpPr>
        <p:spPr>
          <a:xfrm rot="0">
            <a:off x="1028700" y="1924869"/>
            <a:ext cx="9075442" cy="1161493"/>
          </a:xfrm>
          <a:prstGeom prst="rect">
            <a:avLst/>
          </a:prstGeom>
        </p:spPr>
        <p:txBody>
          <a:bodyPr anchor="t" rtlCol="false" tIns="0" lIns="0" bIns="0" rIns="0">
            <a:spAutoFit/>
          </a:bodyPr>
          <a:lstStyle/>
          <a:p>
            <a:pPr algn="l">
              <a:lnSpc>
                <a:spcPts val="9480"/>
              </a:lnSpc>
              <a:spcBef>
                <a:spcPct val="0"/>
              </a:spcBef>
            </a:pPr>
            <a:r>
              <a:rPr lang="en-US" b="true" sz="6771">
                <a:solidFill>
                  <a:srgbClr val="FDE8AC"/>
                </a:solidFill>
                <a:latin typeface="Bricolage Grotesque Ultra-Bold"/>
                <a:ea typeface="Bricolage Grotesque Ultra-Bold"/>
                <a:cs typeface="Bricolage Grotesque Ultra-Bold"/>
                <a:sym typeface="Bricolage Grotesque Ultra-Bold"/>
              </a:rPr>
              <a:t>CỦA KIM TÂM CÁT</a:t>
            </a:r>
          </a:p>
        </p:txBody>
      </p:sp>
      <p:sp>
        <p:nvSpPr>
          <p:cNvPr name="TextBox 28" id="28"/>
          <p:cNvSpPr txBox="true"/>
          <p:nvPr/>
        </p:nvSpPr>
        <p:spPr>
          <a:xfrm rot="0">
            <a:off x="5995158" y="3921353"/>
            <a:ext cx="4813910" cy="488315"/>
          </a:xfrm>
          <a:prstGeom prst="rect">
            <a:avLst/>
          </a:prstGeom>
        </p:spPr>
        <p:txBody>
          <a:bodyPr anchor="t" rtlCol="false" tIns="0" lIns="0" bIns="0" rIns="0">
            <a:spAutoFit/>
          </a:bodyPr>
          <a:lstStyle/>
          <a:p>
            <a:pPr algn="l">
              <a:lnSpc>
                <a:spcPts val="4059"/>
              </a:lnSpc>
              <a:spcBef>
                <a:spcPct val="0"/>
              </a:spcBef>
            </a:pPr>
            <a:r>
              <a:rPr lang="en-US" sz="2899" b="true">
                <a:solidFill>
                  <a:srgbClr val="520000"/>
                </a:solidFill>
                <a:latin typeface="Montserrat Bold"/>
                <a:ea typeface="Montserrat Bold"/>
                <a:cs typeface="Montserrat Bold"/>
                <a:sym typeface="Montserrat Bold"/>
              </a:rPr>
              <a:t>Bột Thần Hương</a:t>
            </a:r>
          </a:p>
        </p:txBody>
      </p:sp>
      <p:grpSp>
        <p:nvGrpSpPr>
          <p:cNvPr name="Group 29" id="29"/>
          <p:cNvGrpSpPr/>
          <p:nvPr/>
        </p:nvGrpSpPr>
        <p:grpSpPr>
          <a:xfrm rot="0">
            <a:off x="5388282" y="7124465"/>
            <a:ext cx="11871018" cy="681922"/>
            <a:chOff x="0" y="0"/>
            <a:chExt cx="15828024" cy="909229"/>
          </a:xfrm>
        </p:grpSpPr>
        <p:grpSp>
          <p:nvGrpSpPr>
            <p:cNvPr name="Group 30" id="30"/>
            <p:cNvGrpSpPr/>
            <p:nvPr/>
          </p:nvGrpSpPr>
          <p:grpSpPr>
            <a:xfrm rot="0">
              <a:off x="0" y="0"/>
              <a:ext cx="15828024" cy="909229"/>
              <a:chOff x="0" y="0"/>
              <a:chExt cx="7074685" cy="406400"/>
            </a:xfrm>
          </p:grpSpPr>
          <p:sp>
            <p:nvSpPr>
              <p:cNvPr name="Freeform 31" id="31"/>
              <p:cNvSpPr/>
              <p:nvPr/>
            </p:nvSpPr>
            <p:spPr>
              <a:xfrm flipH="false" flipV="false" rot="0">
                <a:off x="0" y="0"/>
                <a:ext cx="7074684" cy="406400"/>
              </a:xfrm>
              <a:custGeom>
                <a:avLst/>
                <a:gdLst/>
                <a:ahLst/>
                <a:cxnLst/>
                <a:rect r="r" b="b" t="t" l="l"/>
                <a:pathLst>
                  <a:path h="406400" w="7074684">
                    <a:moveTo>
                      <a:pt x="6871484" y="0"/>
                    </a:moveTo>
                    <a:cubicBezTo>
                      <a:pt x="6983709" y="0"/>
                      <a:pt x="7074684" y="90976"/>
                      <a:pt x="7074684" y="203200"/>
                    </a:cubicBezTo>
                    <a:cubicBezTo>
                      <a:pt x="7074684" y="315424"/>
                      <a:pt x="6983709" y="406400"/>
                      <a:pt x="6871484"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FFF5CF">
                      <a:alpha val="100000"/>
                    </a:srgbClr>
                  </a:gs>
                  <a:gs pos="100000">
                    <a:srgbClr val="FFD67A">
                      <a:alpha val="100000"/>
                    </a:srgbClr>
                  </a:gs>
                </a:gsLst>
                <a:path path="circle">
                  <a:fillToRect l="50000" r="50000" t="50000" b="50000"/>
                </a:path>
              </a:gradFill>
              <a:ln cap="sq">
                <a:noFill/>
                <a:prstDash val="solid"/>
                <a:miter/>
              </a:ln>
            </p:spPr>
          </p:sp>
          <p:sp>
            <p:nvSpPr>
              <p:cNvPr name="TextBox 32" id="32"/>
              <p:cNvSpPr txBox="true"/>
              <p:nvPr/>
            </p:nvSpPr>
            <p:spPr>
              <a:xfrm>
                <a:off x="0" y="-38100"/>
                <a:ext cx="7074685" cy="444500"/>
              </a:xfrm>
              <a:prstGeom prst="rect">
                <a:avLst/>
              </a:prstGeom>
            </p:spPr>
            <p:txBody>
              <a:bodyPr anchor="ctr" rtlCol="false" tIns="50800" lIns="50800" bIns="50800" rIns="50800"/>
              <a:lstStyle/>
              <a:p>
                <a:pPr algn="ctr">
                  <a:lnSpc>
                    <a:spcPts val="2659"/>
                  </a:lnSpc>
                  <a:spcBef>
                    <a:spcPct val="0"/>
                  </a:spcBef>
                </a:pPr>
              </a:p>
            </p:txBody>
          </p:sp>
        </p:grpSp>
        <p:sp>
          <p:nvSpPr>
            <p:cNvPr name="Freeform 33" id="33"/>
            <p:cNvSpPr/>
            <p:nvPr/>
          </p:nvSpPr>
          <p:spPr>
            <a:xfrm flipH="false" flipV="false" rot="0">
              <a:off x="247260" y="220126"/>
              <a:ext cx="468977" cy="468977"/>
            </a:xfrm>
            <a:custGeom>
              <a:avLst/>
              <a:gdLst/>
              <a:ahLst/>
              <a:cxnLst/>
              <a:rect r="r" b="b" t="t" l="l"/>
              <a:pathLst>
                <a:path h="468977" w="468977">
                  <a:moveTo>
                    <a:pt x="0" y="0"/>
                  </a:moveTo>
                  <a:lnTo>
                    <a:pt x="468977" y="0"/>
                  </a:lnTo>
                  <a:lnTo>
                    <a:pt x="468977" y="468977"/>
                  </a:lnTo>
                  <a:lnTo>
                    <a:pt x="0" y="46897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34" id="34"/>
            <p:cNvSpPr txBox="true"/>
            <p:nvPr/>
          </p:nvSpPr>
          <p:spPr>
            <a:xfrm rot="0">
              <a:off x="809168" y="113196"/>
              <a:ext cx="5137005" cy="635212"/>
            </a:xfrm>
            <a:prstGeom prst="rect">
              <a:avLst/>
            </a:prstGeom>
          </p:spPr>
          <p:txBody>
            <a:bodyPr anchor="t" rtlCol="false" tIns="0" lIns="0" bIns="0" rIns="0">
              <a:spAutoFit/>
            </a:bodyPr>
            <a:lstStyle/>
            <a:p>
              <a:pPr algn="l">
                <a:lnSpc>
                  <a:spcPts val="4059"/>
                </a:lnSpc>
                <a:spcBef>
                  <a:spcPct val="0"/>
                </a:spcBef>
              </a:pPr>
              <a:r>
                <a:rPr lang="en-US" sz="2899" b="true">
                  <a:solidFill>
                    <a:srgbClr val="520000"/>
                  </a:solidFill>
                  <a:latin typeface="Montserrat Bold"/>
                  <a:ea typeface="Montserrat Bold"/>
                  <a:cs typeface="Montserrat Bold"/>
                  <a:sym typeface="Montserrat Bold"/>
                </a:rPr>
                <a:t>Nụ Thần Hương</a:t>
              </a:r>
            </a:p>
          </p:txBody>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B40000">
                <a:alpha val="100000"/>
              </a:srgbClr>
            </a:gs>
            <a:gs pos="100000">
              <a:srgbClr val="520000">
                <a:alpha val="100000"/>
              </a:srgbClr>
            </a:gs>
          </a:gsLst>
          <a:path path="circle">
            <a:fillToRect l="50000" r="50000" t="50000" b="50000"/>
          </a:path>
        </a:gradFill>
      </p:bgPr>
    </p:bg>
    <p:spTree>
      <p:nvGrpSpPr>
        <p:cNvPr id="1" name=""/>
        <p:cNvGrpSpPr/>
        <p:nvPr/>
      </p:nvGrpSpPr>
      <p:grpSpPr>
        <a:xfrm>
          <a:off x="0" y="0"/>
          <a:ext cx="0" cy="0"/>
          <a:chOff x="0" y="0"/>
          <a:chExt cx="0" cy="0"/>
        </a:xfrm>
      </p:grpSpPr>
      <p:sp>
        <p:nvSpPr>
          <p:cNvPr name="Freeform 2" id="2"/>
          <p:cNvSpPr/>
          <p:nvPr/>
        </p:nvSpPr>
        <p:spPr>
          <a:xfrm flipH="false" flipV="false" rot="0">
            <a:off x="1390011" y="1806611"/>
            <a:ext cx="4532072" cy="368390"/>
          </a:xfrm>
          <a:custGeom>
            <a:avLst/>
            <a:gdLst/>
            <a:ahLst/>
            <a:cxnLst/>
            <a:rect r="r" b="b" t="t" l="l"/>
            <a:pathLst>
              <a:path h="368390" w="4532072">
                <a:moveTo>
                  <a:pt x="0" y="0"/>
                </a:moveTo>
                <a:lnTo>
                  <a:pt x="4532072" y="0"/>
                </a:lnTo>
                <a:lnTo>
                  <a:pt x="4532072" y="368390"/>
                </a:lnTo>
                <a:lnTo>
                  <a:pt x="0" y="368390"/>
                </a:lnTo>
                <a:lnTo>
                  <a:pt x="0" y="0"/>
                </a:lnTo>
                <a:close/>
              </a:path>
            </a:pathLst>
          </a:custGeom>
          <a:blipFill>
            <a:blip r:embed="rId2"/>
            <a:stretch>
              <a:fillRect l="0" t="0" r="-27506" b="0"/>
            </a:stretch>
          </a:blipFill>
        </p:spPr>
      </p:sp>
      <p:sp>
        <p:nvSpPr>
          <p:cNvPr name="Freeform 3" id="3"/>
          <p:cNvSpPr/>
          <p:nvPr/>
        </p:nvSpPr>
        <p:spPr>
          <a:xfrm flipH="false" flipV="false" rot="0">
            <a:off x="1390011" y="5848156"/>
            <a:ext cx="4532072" cy="368390"/>
          </a:xfrm>
          <a:custGeom>
            <a:avLst/>
            <a:gdLst/>
            <a:ahLst/>
            <a:cxnLst/>
            <a:rect r="r" b="b" t="t" l="l"/>
            <a:pathLst>
              <a:path h="368390" w="4532072">
                <a:moveTo>
                  <a:pt x="0" y="0"/>
                </a:moveTo>
                <a:lnTo>
                  <a:pt x="4532072" y="0"/>
                </a:lnTo>
                <a:lnTo>
                  <a:pt x="4532072" y="368390"/>
                </a:lnTo>
                <a:lnTo>
                  <a:pt x="0" y="368390"/>
                </a:lnTo>
                <a:lnTo>
                  <a:pt x="0" y="0"/>
                </a:lnTo>
                <a:close/>
              </a:path>
            </a:pathLst>
          </a:custGeom>
          <a:blipFill>
            <a:blip r:embed="rId2"/>
            <a:stretch>
              <a:fillRect l="0" t="0" r="-27506" b="0"/>
            </a:stretch>
          </a:blipFill>
        </p:spPr>
      </p:sp>
      <p:sp>
        <p:nvSpPr>
          <p:cNvPr name="Freeform 4" id="4"/>
          <p:cNvSpPr/>
          <p:nvPr/>
        </p:nvSpPr>
        <p:spPr>
          <a:xfrm flipH="true" flipV="false" rot="0">
            <a:off x="5922083" y="1806611"/>
            <a:ext cx="4532072" cy="368390"/>
          </a:xfrm>
          <a:custGeom>
            <a:avLst/>
            <a:gdLst/>
            <a:ahLst/>
            <a:cxnLst/>
            <a:rect r="r" b="b" t="t" l="l"/>
            <a:pathLst>
              <a:path h="368390" w="4532072">
                <a:moveTo>
                  <a:pt x="4532072" y="0"/>
                </a:moveTo>
                <a:lnTo>
                  <a:pt x="0" y="0"/>
                </a:lnTo>
                <a:lnTo>
                  <a:pt x="0" y="368390"/>
                </a:lnTo>
                <a:lnTo>
                  <a:pt x="4532072" y="368390"/>
                </a:lnTo>
                <a:lnTo>
                  <a:pt x="4532072" y="0"/>
                </a:lnTo>
                <a:close/>
              </a:path>
            </a:pathLst>
          </a:custGeom>
          <a:blipFill>
            <a:blip r:embed="rId2"/>
            <a:stretch>
              <a:fillRect l="0" t="0" r="-27506" b="0"/>
            </a:stretch>
          </a:blipFill>
        </p:spPr>
      </p:sp>
      <p:sp>
        <p:nvSpPr>
          <p:cNvPr name="Freeform 5" id="5"/>
          <p:cNvSpPr/>
          <p:nvPr/>
        </p:nvSpPr>
        <p:spPr>
          <a:xfrm flipH="true" flipV="false" rot="0">
            <a:off x="5922083" y="5848156"/>
            <a:ext cx="4532072" cy="368390"/>
          </a:xfrm>
          <a:custGeom>
            <a:avLst/>
            <a:gdLst/>
            <a:ahLst/>
            <a:cxnLst/>
            <a:rect r="r" b="b" t="t" l="l"/>
            <a:pathLst>
              <a:path h="368390" w="4532072">
                <a:moveTo>
                  <a:pt x="4532072" y="0"/>
                </a:moveTo>
                <a:lnTo>
                  <a:pt x="0" y="0"/>
                </a:lnTo>
                <a:lnTo>
                  <a:pt x="0" y="368390"/>
                </a:lnTo>
                <a:lnTo>
                  <a:pt x="4532072" y="368390"/>
                </a:lnTo>
                <a:lnTo>
                  <a:pt x="4532072" y="0"/>
                </a:lnTo>
                <a:close/>
              </a:path>
            </a:pathLst>
          </a:custGeom>
          <a:blipFill>
            <a:blip r:embed="rId2"/>
            <a:stretch>
              <a:fillRect l="0" t="0" r="-27506" b="0"/>
            </a:stretch>
          </a:blipFill>
        </p:spPr>
      </p:sp>
      <p:grpSp>
        <p:nvGrpSpPr>
          <p:cNvPr name="Group 6" id="6"/>
          <p:cNvGrpSpPr/>
          <p:nvPr/>
        </p:nvGrpSpPr>
        <p:grpSpPr>
          <a:xfrm rot="0">
            <a:off x="1028700" y="1245305"/>
            <a:ext cx="9786766" cy="681922"/>
            <a:chOff x="0" y="0"/>
            <a:chExt cx="5832548" cy="406400"/>
          </a:xfrm>
        </p:grpSpPr>
        <p:sp>
          <p:nvSpPr>
            <p:cNvPr name="Freeform 7" id="7"/>
            <p:cNvSpPr/>
            <p:nvPr/>
          </p:nvSpPr>
          <p:spPr>
            <a:xfrm flipH="false" flipV="false" rot="0">
              <a:off x="0" y="0"/>
              <a:ext cx="5832548" cy="406400"/>
            </a:xfrm>
            <a:custGeom>
              <a:avLst/>
              <a:gdLst/>
              <a:ahLst/>
              <a:cxnLst/>
              <a:rect r="r" b="b" t="t" l="l"/>
              <a:pathLst>
                <a:path h="406400" w="5832548">
                  <a:moveTo>
                    <a:pt x="5629348" y="0"/>
                  </a:moveTo>
                  <a:cubicBezTo>
                    <a:pt x="5741572" y="0"/>
                    <a:pt x="5832548" y="90976"/>
                    <a:pt x="5832548" y="203200"/>
                  </a:cubicBezTo>
                  <a:cubicBezTo>
                    <a:pt x="5832548" y="315424"/>
                    <a:pt x="5741572" y="406400"/>
                    <a:pt x="5629348"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FFF5CF">
                    <a:alpha val="100000"/>
                  </a:srgbClr>
                </a:gs>
                <a:gs pos="100000">
                  <a:srgbClr val="FFD67A">
                    <a:alpha val="100000"/>
                  </a:srgbClr>
                </a:gs>
              </a:gsLst>
              <a:path path="circle">
                <a:fillToRect l="50000" r="50000" t="50000" b="50000"/>
              </a:path>
            </a:gradFill>
            <a:ln cap="sq">
              <a:noFill/>
              <a:prstDash val="solid"/>
              <a:miter/>
            </a:ln>
          </p:spPr>
        </p:sp>
        <p:sp>
          <p:nvSpPr>
            <p:cNvPr name="TextBox 8" id="8"/>
            <p:cNvSpPr txBox="true"/>
            <p:nvPr/>
          </p:nvSpPr>
          <p:spPr>
            <a:xfrm>
              <a:off x="0" y="-38100"/>
              <a:ext cx="5832548" cy="444500"/>
            </a:xfrm>
            <a:prstGeom prst="rect">
              <a:avLst/>
            </a:prstGeom>
          </p:spPr>
          <p:txBody>
            <a:bodyPr anchor="ctr" rtlCol="false" tIns="50800" lIns="50800" bIns="50800" rIns="50800"/>
            <a:lstStyle/>
            <a:p>
              <a:pPr algn="ctr">
                <a:lnSpc>
                  <a:spcPts val="2659"/>
                </a:lnSpc>
                <a:spcBef>
                  <a:spcPct val="0"/>
                </a:spcBef>
              </a:pPr>
            </a:p>
          </p:txBody>
        </p:sp>
      </p:grpSp>
      <p:grpSp>
        <p:nvGrpSpPr>
          <p:cNvPr name="Group 9" id="9"/>
          <p:cNvGrpSpPr/>
          <p:nvPr/>
        </p:nvGrpSpPr>
        <p:grpSpPr>
          <a:xfrm rot="0">
            <a:off x="1028700" y="5239225"/>
            <a:ext cx="9786766" cy="681922"/>
            <a:chOff x="0" y="0"/>
            <a:chExt cx="5832548" cy="406400"/>
          </a:xfrm>
        </p:grpSpPr>
        <p:sp>
          <p:nvSpPr>
            <p:cNvPr name="Freeform 10" id="10"/>
            <p:cNvSpPr/>
            <p:nvPr/>
          </p:nvSpPr>
          <p:spPr>
            <a:xfrm flipH="false" flipV="false" rot="0">
              <a:off x="0" y="0"/>
              <a:ext cx="5832548" cy="406400"/>
            </a:xfrm>
            <a:custGeom>
              <a:avLst/>
              <a:gdLst/>
              <a:ahLst/>
              <a:cxnLst/>
              <a:rect r="r" b="b" t="t" l="l"/>
              <a:pathLst>
                <a:path h="406400" w="5832548">
                  <a:moveTo>
                    <a:pt x="5629348" y="0"/>
                  </a:moveTo>
                  <a:cubicBezTo>
                    <a:pt x="5741572" y="0"/>
                    <a:pt x="5832548" y="90976"/>
                    <a:pt x="5832548" y="203200"/>
                  </a:cubicBezTo>
                  <a:cubicBezTo>
                    <a:pt x="5832548" y="315424"/>
                    <a:pt x="5741572" y="406400"/>
                    <a:pt x="5629348"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FFF5CF">
                    <a:alpha val="100000"/>
                  </a:srgbClr>
                </a:gs>
                <a:gs pos="100000">
                  <a:srgbClr val="FFD67A">
                    <a:alpha val="100000"/>
                  </a:srgbClr>
                </a:gs>
              </a:gsLst>
              <a:path path="circle">
                <a:fillToRect l="50000" r="50000" t="50000" b="50000"/>
              </a:path>
            </a:gradFill>
            <a:ln cap="sq">
              <a:noFill/>
              <a:prstDash val="solid"/>
              <a:miter/>
            </a:ln>
          </p:spPr>
        </p:sp>
        <p:sp>
          <p:nvSpPr>
            <p:cNvPr name="TextBox 11" id="11"/>
            <p:cNvSpPr txBox="true"/>
            <p:nvPr/>
          </p:nvSpPr>
          <p:spPr>
            <a:xfrm>
              <a:off x="0" y="-38100"/>
              <a:ext cx="5832548" cy="444500"/>
            </a:xfrm>
            <a:prstGeom prst="rect">
              <a:avLst/>
            </a:prstGeom>
          </p:spPr>
          <p:txBody>
            <a:bodyPr anchor="ctr" rtlCol="false" tIns="50800" lIns="50800" bIns="50800" rIns="50800"/>
            <a:lstStyle/>
            <a:p>
              <a:pPr algn="ctr">
                <a:lnSpc>
                  <a:spcPts val="2659"/>
                </a:lnSpc>
                <a:spcBef>
                  <a:spcPct val="0"/>
                </a:spcBef>
              </a:pPr>
            </a:p>
          </p:txBody>
        </p:sp>
      </p:grpSp>
      <p:sp>
        <p:nvSpPr>
          <p:cNvPr name="Freeform 12" id="12"/>
          <p:cNvSpPr/>
          <p:nvPr/>
        </p:nvSpPr>
        <p:spPr>
          <a:xfrm flipH="false" flipV="false" rot="0">
            <a:off x="1214145" y="1410399"/>
            <a:ext cx="351732" cy="351732"/>
          </a:xfrm>
          <a:custGeom>
            <a:avLst/>
            <a:gdLst/>
            <a:ahLst/>
            <a:cxnLst/>
            <a:rect r="r" b="b" t="t" l="l"/>
            <a:pathLst>
              <a:path h="351732" w="351732">
                <a:moveTo>
                  <a:pt x="0" y="0"/>
                </a:moveTo>
                <a:lnTo>
                  <a:pt x="351732" y="0"/>
                </a:lnTo>
                <a:lnTo>
                  <a:pt x="351732" y="351733"/>
                </a:lnTo>
                <a:lnTo>
                  <a:pt x="0" y="35173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3" id="13"/>
          <p:cNvSpPr/>
          <p:nvPr/>
        </p:nvSpPr>
        <p:spPr>
          <a:xfrm flipH="false" flipV="false" rot="0">
            <a:off x="1214145" y="5404319"/>
            <a:ext cx="351732" cy="351732"/>
          </a:xfrm>
          <a:custGeom>
            <a:avLst/>
            <a:gdLst/>
            <a:ahLst/>
            <a:cxnLst/>
            <a:rect r="r" b="b" t="t" l="l"/>
            <a:pathLst>
              <a:path h="351732" w="351732">
                <a:moveTo>
                  <a:pt x="0" y="0"/>
                </a:moveTo>
                <a:lnTo>
                  <a:pt x="351732" y="0"/>
                </a:lnTo>
                <a:lnTo>
                  <a:pt x="351732" y="351733"/>
                </a:lnTo>
                <a:lnTo>
                  <a:pt x="0" y="35173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4" id="14"/>
          <p:cNvSpPr/>
          <p:nvPr/>
        </p:nvSpPr>
        <p:spPr>
          <a:xfrm flipH="false" flipV="false" rot="0">
            <a:off x="9064017" y="7817047"/>
            <a:ext cx="7820394" cy="3685360"/>
          </a:xfrm>
          <a:custGeom>
            <a:avLst/>
            <a:gdLst/>
            <a:ahLst/>
            <a:cxnLst/>
            <a:rect r="r" b="b" t="t" l="l"/>
            <a:pathLst>
              <a:path h="3685360" w="7820394">
                <a:moveTo>
                  <a:pt x="0" y="0"/>
                </a:moveTo>
                <a:lnTo>
                  <a:pt x="7820394" y="0"/>
                </a:lnTo>
                <a:lnTo>
                  <a:pt x="7820394" y="3685360"/>
                </a:lnTo>
                <a:lnTo>
                  <a:pt x="0" y="368536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5" id="15"/>
          <p:cNvSpPr txBox="true"/>
          <p:nvPr/>
        </p:nvSpPr>
        <p:spPr>
          <a:xfrm rot="0">
            <a:off x="1028700" y="6302271"/>
            <a:ext cx="9786766" cy="3556635"/>
          </a:xfrm>
          <a:prstGeom prst="rect">
            <a:avLst/>
          </a:prstGeom>
        </p:spPr>
        <p:txBody>
          <a:bodyPr anchor="t" rtlCol="false" tIns="0" lIns="0" bIns="0" rIns="0">
            <a:spAutoFit/>
          </a:bodyPr>
          <a:lstStyle/>
          <a:p>
            <a:pPr algn="just">
              <a:lnSpc>
                <a:spcPts val="3356"/>
              </a:lnSpc>
            </a:pPr>
            <a:r>
              <a:rPr lang="en-US" sz="2797" spc="-27">
                <a:solidFill>
                  <a:srgbClr val="FFFFFF"/>
                </a:solidFill>
                <a:latin typeface="Public Sans"/>
                <a:ea typeface="Public Sans"/>
                <a:cs typeface="Public Sans"/>
                <a:sym typeface="Public Sans"/>
              </a:rPr>
              <a:t>Thất Bảo Minh Châu là bộ sản phẩm phong thủy đặc biệt, hội tụ 7 loại bảo vật bao gồm: vàng, bạc, ngọc trai, san hô đỏ, ngọc bích, mã não, và hổ phách, đại diện cho Kim – Mộc – Thủy – Hỏa – Thổ trong ngũ hành. Khi sử dụng, Thất Bảo Minh Châu giúp kích giữ tài lộc, dẫn vượng khí,đem lại may mắn và sự thịnh vượng cho gia chủ.</a:t>
            </a:r>
          </a:p>
          <a:p>
            <a:pPr algn="just">
              <a:lnSpc>
                <a:spcPts val="3356"/>
              </a:lnSpc>
            </a:pPr>
            <a:r>
              <a:rPr lang="en-US" sz="2797" spc="-27">
                <a:solidFill>
                  <a:srgbClr val="FFFFFF"/>
                </a:solidFill>
                <a:latin typeface="Public Sans"/>
                <a:ea typeface="Public Sans"/>
                <a:cs typeface="Public Sans"/>
                <a:sym typeface="Public Sans"/>
              </a:rPr>
              <a:t> Dùng Thất Bảo Minh Châu để nạp cốt bát hương, để vào két sắt, .....</a:t>
            </a:r>
          </a:p>
          <a:p>
            <a:pPr algn="l">
              <a:lnSpc>
                <a:spcPts val="1679"/>
              </a:lnSpc>
            </a:pPr>
            <a:r>
              <a:rPr lang="en-US" sz="1200">
                <a:solidFill>
                  <a:srgbClr val="000000"/>
                </a:solidFill>
                <a:latin typeface="Arimo"/>
                <a:ea typeface="Arimo"/>
                <a:cs typeface="Arimo"/>
                <a:sym typeface="Arimo"/>
              </a:rPr>
              <a:t>Dùng thâ</a:t>
            </a:r>
          </a:p>
        </p:txBody>
      </p:sp>
      <p:sp>
        <p:nvSpPr>
          <p:cNvPr name="Freeform 16" id="16"/>
          <p:cNvSpPr/>
          <p:nvPr/>
        </p:nvSpPr>
        <p:spPr>
          <a:xfrm flipH="false" flipV="false" rot="0">
            <a:off x="12069078" y="9190965"/>
            <a:ext cx="4815333" cy="306977"/>
          </a:xfrm>
          <a:custGeom>
            <a:avLst/>
            <a:gdLst/>
            <a:ahLst/>
            <a:cxnLst/>
            <a:rect r="r" b="b" t="t" l="l"/>
            <a:pathLst>
              <a:path h="306977" w="4815333">
                <a:moveTo>
                  <a:pt x="0" y="0"/>
                </a:moveTo>
                <a:lnTo>
                  <a:pt x="4815333" y="0"/>
                </a:lnTo>
                <a:lnTo>
                  <a:pt x="4815333" y="306977"/>
                </a:lnTo>
                <a:lnTo>
                  <a:pt x="0" y="306977"/>
                </a:lnTo>
                <a:lnTo>
                  <a:pt x="0" y="0"/>
                </a:lnTo>
                <a:close/>
              </a:path>
            </a:pathLst>
          </a:custGeom>
          <a:blipFill>
            <a:blip r:embed="rId2"/>
            <a:stretch>
              <a:fillRect l="0" t="0" r="0" b="0"/>
            </a:stretch>
          </a:blipFill>
        </p:spPr>
      </p:sp>
      <p:grpSp>
        <p:nvGrpSpPr>
          <p:cNvPr name="Group 17" id="17"/>
          <p:cNvGrpSpPr/>
          <p:nvPr/>
        </p:nvGrpSpPr>
        <p:grpSpPr>
          <a:xfrm rot="0">
            <a:off x="11694189" y="5327819"/>
            <a:ext cx="5565111" cy="3930481"/>
            <a:chOff x="0" y="0"/>
            <a:chExt cx="1960246" cy="1384467"/>
          </a:xfrm>
        </p:grpSpPr>
        <p:sp>
          <p:nvSpPr>
            <p:cNvPr name="Freeform 18" id="18"/>
            <p:cNvSpPr/>
            <p:nvPr/>
          </p:nvSpPr>
          <p:spPr>
            <a:xfrm flipH="false" flipV="false" rot="0">
              <a:off x="0" y="0"/>
              <a:ext cx="1960246" cy="1384467"/>
            </a:xfrm>
            <a:custGeom>
              <a:avLst/>
              <a:gdLst/>
              <a:ahLst/>
              <a:cxnLst/>
              <a:rect r="r" b="b" t="t" l="l"/>
              <a:pathLst>
                <a:path h="1384467" w="1960246">
                  <a:moveTo>
                    <a:pt x="79296" y="0"/>
                  </a:moveTo>
                  <a:lnTo>
                    <a:pt x="1880951" y="0"/>
                  </a:lnTo>
                  <a:cubicBezTo>
                    <a:pt x="1901981" y="0"/>
                    <a:pt x="1922151" y="8354"/>
                    <a:pt x="1937021" y="23225"/>
                  </a:cubicBezTo>
                  <a:cubicBezTo>
                    <a:pt x="1951892" y="38096"/>
                    <a:pt x="1960246" y="58265"/>
                    <a:pt x="1960246" y="79296"/>
                  </a:cubicBezTo>
                  <a:lnTo>
                    <a:pt x="1960246" y="1305171"/>
                  </a:lnTo>
                  <a:cubicBezTo>
                    <a:pt x="1960246" y="1326202"/>
                    <a:pt x="1951892" y="1346371"/>
                    <a:pt x="1937021" y="1361242"/>
                  </a:cubicBezTo>
                  <a:cubicBezTo>
                    <a:pt x="1922151" y="1376112"/>
                    <a:pt x="1901981" y="1384467"/>
                    <a:pt x="1880951" y="1384467"/>
                  </a:cubicBezTo>
                  <a:lnTo>
                    <a:pt x="79296" y="1384467"/>
                  </a:lnTo>
                  <a:cubicBezTo>
                    <a:pt x="58265" y="1384467"/>
                    <a:pt x="38096" y="1376112"/>
                    <a:pt x="23225" y="1361242"/>
                  </a:cubicBezTo>
                  <a:cubicBezTo>
                    <a:pt x="8354" y="1346371"/>
                    <a:pt x="0" y="1326202"/>
                    <a:pt x="0" y="1305171"/>
                  </a:cubicBezTo>
                  <a:lnTo>
                    <a:pt x="0" y="79296"/>
                  </a:lnTo>
                  <a:cubicBezTo>
                    <a:pt x="0" y="58265"/>
                    <a:pt x="8354" y="38096"/>
                    <a:pt x="23225" y="23225"/>
                  </a:cubicBezTo>
                  <a:cubicBezTo>
                    <a:pt x="38096" y="8354"/>
                    <a:pt x="58265" y="0"/>
                    <a:pt x="79296" y="0"/>
                  </a:cubicBezTo>
                  <a:close/>
                </a:path>
              </a:pathLst>
            </a:custGeom>
            <a:gradFill rotWithShape="true">
              <a:gsLst>
                <a:gs pos="0">
                  <a:srgbClr val="FFF5CF">
                    <a:alpha val="100000"/>
                  </a:srgbClr>
                </a:gs>
                <a:gs pos="100000">
                  <a:srgbClr val="FFD67A">
                    <a:alpha val="100000"/>
                  </a:srgbClr>
                </a:gs>
              </a:gsLst>
              <a:lin ang="5400000"/>
            </a:gradFill>
          </p:spPr>
        </p:sp>
        <p:sp>
          <p:nvSpPr>
            <p:cNvPr name="TextBox 19" id="19"/>
            <p:cNvSpPr txBox="true"/>
            <p:nvPr/>
          </p:nvSpPr>
          <p:spPr>
            <a:xfrm>
              <a:off x="0" y="-38100"/>
              <a:ext cx="1960246" cy="1422567"/>
            </a:xfrm>
            <a:prstGeom prst="rect">
              <a:avLst/>
            </a:prstGeom>
          </p:spPr>
          <p:txBody>
            <a:bodyPr anchor="ctr" rtlCol="false" tIns="50800" lIns="50800" bIns="50800" rIns="50800"/>
            <a:lstStyle/>
            <a:p>
              <a:pPr algn="ctr">
                <a:lnSpc>
                  <a:spcPts val="2659"/>
                </a:lnSpc>
              </a:pPr>
            </a:p>
          </p:txBody>
        </p:sp>
      </p:grpSp>
      <p:sp>
        <p:nvSpPr>
          <p:cNvPr name="Freeform 20" id="20"/>
          <p:cNvSpPr/>
          <p:nvPr/>
        </p:nvSpPr>
        <p:spPr>
          <a:xfrm flipH="false" flipV="false" rot="0">
            <a:off x="12069078" y="4889669"/>
            <a:ext cx="4815333" cy="306977"/>
          </a:xfrm>
          <a:custGeom>
            <a:avLst/>
            <a:gdLst/>
            <a:ahLst/>
            <a:cxnLst/>
            <a:rect r="r" b="b" t="t" l="l"/>
            <a:pathLst>
              <a:path h="306977" w="4815333">
                <a:moveTo>
                  <a:pt x="0" y="0"/>
                </a:moveTo>
                <a:lnTo>
                  <a:pt x="4815333" y="0"/>
                </a:lnTo>
                <a:lnTo>
                  <a:pt x="4815333" y="306977"/>
                </a:lnTo>
                <a:lnTo>
                  <a:pt x="0" y="306977"/>
                </a:lnTo>
                <a:lnTo>
                  <a:pt x="0" y="0"/>
                </a:lnTo>
                <a:close/>
              </a:path>
            </a:pathLst>
          </a:custGeom>
          <a:blipFill>
            <a:blip r:embed="rId2"/>
            <a:stretch>
              <a:fillRect l="0" t="0" r="0" b="0"/>
            </a:stretch>
          </a:blipFill>
        </p:spPr>
      </p:sp>
      <p:sp>
        <p:nvSpPr>
          <p:cNvPr name="Freeform 21" id="21"/>
          <p:cNvSpPr/>
          <p:nvPr/>
        </p:nvSpPr>
        <p:spPr>
          <a:xfrm flipH="false" flipV="false" rot="0">
            <a:off x="13171744" y="-1211374"/>
            <a:ext cx="7820394" cy="3685360"/>
          </a:xfrm>
          <a:custGeom>
            <a:avLst/>
            <a:gdLst/>
            <a:ahLst/>
            <a:cxnLst/>
            <a:rect r="r" b="b" t="t" l="l"/>
            <a:pathLst>
              <a:path h="3685360" w="7820394">
                <a:moveTo>
                  <a:pt x="0" y="0"/>
                </a:moveTo>
                <a:lnTo>
                  <a:pt x="7820393" y="0"/>
                </a:lnTo>
                <a:lnTo>
                  <a:pt x="7820393" y="3685360"/>
                </a:lnTo>
                <a:lnTo>
                  <a:pt x="0" y="368536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22" id="22"/>
          <p:cNvGrpSpPr/>
          <p:nvPr/>
        </p:nvGrpSpPr>
        <p:grpSpPr>
          <a:xfrm rot="0">
            <a:off x="11694189" y="1028700"/>
            <a:ext cx="5565111" cy="3930481"/>
            <a:chOff x="0" y="0"/>
            <a:chExt cx="1960246" cy="1384467"/>
          </a:xfrm>
        </p:grpSpPr>
        <p:sp>
          <p:nvSpPr>
            <p:cNvPr name="Freeform 23" id="23"/>
            <p:cNvSpPr/>
            <p:nvPr/>
          </p:nvSpPr>
          <p:spPr>
            <a:xfrm flipH="false" flipV="false" rot="0">
              <a:off x="0" y="0"/>
              <a:ext cx="1960246" cy="1384467"/>
            </a:xfrm>
            <a:custGeom>
              <a:avLst/>
              <a:gdLst/>
              <a:ahLst/>
              <a:cxnLst/>
              <a:rect r="r" b="b" t="t" l="l"/>
              <a:pathLst>
                <a:path h="1384467" w="1960246">
                  <a:moveTo>
                    <a:pt x="79296" y="0"/>
                  </a:moveTo>
                  <a:lnTo>
                    <a:pt x="1880951" y="0"/>
                  </a:lnTo>
                  <a:cubicBezTo>
                    <a:pt x="1901981" y="0"/>
                    <a:pt x="1922151" y="8354"/>
                    <a:pt x="1937021" y="23225"/>
                  </a:cubicBezTo>
                  <a:cubicBezTo>
                    <a:pt x="1951892" y="38096"/>
                    <a:pt x="1960246" y="58265"/>
                    <a:pt x="1960246" y="79296"/>
                  </a:cubicBezTo>
                  <a:lnTo>
                    <a:pt x="1960246" y="1305171"/>
                  </a:lnTo>
                  <a:cubicBezTo>
                    <a:pt x="1960246" y="1326202"/>
                    <a:pt x="1951892" y="1346371"/>
                    <a:pt x="1937021" y="1361242"/>
                  </a:cubicBezTo>
                  <a:cubicBezTo>
                    <a:pt x="1922151" y="1376112"/>
                    <a:pt x="1901981" y="1384467"/>
                    <a:pt x="1880951" y="1384467"/>
                  </a:cubicBezTo>
                  <a:lnTo>
                    <a:pt x="79296" y="1384467"/>
                  </a:lnTo>
                  <a:cubicBezTo>
                    <a:pt x="58265" y="1384467"/>
                    <a:pt x="38096" y="1376112"/>
                    <a:pt x="23225" y="1361242"/>
                  </a:cubicBezTo>
                  <a:cubicBezTo>
                    <a:pt x="8354" y="1346371"/>
                    <a:pt x="0" y="1326202"/>
                    <a:pt x="0" y="1305171"/>
                  </a:cubicBezTo>
                  <a:lnTo>
                    <a:pt x="0" y="79296"/>
                  </a:lnTo>
                  <a:cubicBezTo>
                    <a:pt x="0" y="58265"/>
                    <a:pt x="8354" y="38096"/>
                    <a:pt x="23225" y="23225"/>
                  </a:cubicBezTo>
                  <a:cubicBezTo>
                    <a:pt x="38096" y="8354"/>
                    <a:pt x="58265" y="0"/>
                    <a:pt x="79296" y="0"/>
                  </a:cubicBezTo>
                  <a:close/>
                </a:path>
              </a:pathLst>
            </a:custGeom>
            <a:gradFill rotWithShape="true">
              <a:gsLst>
                <a:gs pos="0">
                  <a:srgbClr val="FFF5CF">
                    <a:alpha val="100000"/>
                  </a:srgbClr>
                </a:gs>
                <a:gs pos="100000">
                  <a:srgbClr val="FFD67A">
                    <a:alpha val="100000"/>
                  </a:srgbClr>
                </a:gs>
              </a:gsLst>
              <a:lin ang="5400000"/>
            </a:gradFill>
          </p:spPr>
        </p:sp>
        <p:sp>
          <p:nvSpPr>
            <p:cNvPr name="TextBox 24" id="24"/>
            <p:cNvSpPr txBox="true"/>
            <p:nvPr/>
          </p:nvSpPr>
          <p:spPr>
            <a:xfrm>
              <a:off x="0" y="-38100"/>
              <a:ext cx="1960246" cy="1422567"/>
            </a:xfrm>
            <a:prstGeom prst="rect">
              <a:avLst/>
            </a:prstGeom>
          </p:spPr>
          <p:txBody>
            <a:bodyPr anchor="ctr" rtlCol="false" tIns="50800" lIns="50800" bIns="50800" rIns="50800"/>
            <a:lstStyle/>
            <a:p>
              <a:pPr algn="ctr">
                <a:lnSpc>
                  <a:spcPts val="2659"/>
                </a:lnSpc>
              </a:pPr>
            </a:p>
          </p:txBody>
        </p:sp>
      </p:grpSp>
      <p:grpSp>
        <p:nvGrpSpPr>
          <p:cNvPr name="Group 25" id="25"/>
          <p:cNvGrpSpPr/>
          <p:nvPr/>
        </p:nvGrpSpPr>
        <p:grpSpPr>
          <a:xfrm rot="0">
            <a:off x="11871548" y="5490405"/>
            <a:ext cx="5210392" cy="3605310"/>
            <a:chOff x="0" y="0"/>
            <a:chExt cx="962548" cy="666031"/>
          </a:xfrm>
        </p:grpSpPr>
        <p:sp>
          <p:nvSpPr>
            <p:cNvPr name="Freeform 26" id="26"/>
            <p:cNvSpPr/>
            <p:nvPr/>
          </p:nvSpPr>
          <p:spPr>
            <a:xfrm flipH="false" flipV="false" rot="0">
              <a:off x="0" y="0"/>
              <a:ext cx="962548" cy="666031"/>
            </a:xfrm>
            <a:custGeom>
              <a:avLst/>
              <a:gdLst/>
              <a:ahLst/>
              <a:cxnLst/>
              <a:rect r="r" b="b" t="t" l="l"/>
              <a:pathLst>
                <a:path h="666031" w="962548">
                  <a:moveTo>
                    <a:pt x="66864" y="0"/>
                  </a:moveTo>
                  <a:lnTo>
                    <a:pt x="895684" y="0"/>
                  </a:lnTo>
                  <a:cubicBezTo>
                    <a:pt x="913418" y="0"/>
                    <a:pt x="930425" y="7045"/>
                    <a:pt x="942964" y="19584"/>
                  </a:cubicBezTo>
                  <a:cubicBezTo>
                    <a:pt x="955504" y="32123"/>
                    <a:pt x="962548" y="49130"/>
                    <a:pt x="962548" y="66864"/>
                  </a:cubicBezTo>
                  <a:lnTo>
                    <a:pt x="962548" y="599168"/>
                  </a:lnTo>
                  <a:cubicBezTo>
                    <a:pt x="962548" y="616901"/>
                    <a:pt x="955504" y="633908"/>
                    <a:pt x="942964" y="646447"/>
                  </a:cubicBezTo>
                  <a:cubicBezTo>
                    <a:pt x="930425" y="658987"/>
                    <a:pt x="913418" y="666031"/>
                    <a:pt x="895684" y="666031"/>
                  </a:cubicBezTo>
                  <a:lnTo>
                    <a:pt x="66864" y="666031"/>
                  </a:lnTo>
                  <a:cubicBezTo>
                    <a:pt x="49130" y="666031"/>
                    <a:pt x="32123" y="658987"/>
                    <a:pt x="19584" y="646447"/>
                  </a:cubicBezTo>
                  <a:cubicBezTo>
                    <a:pt x="7045" y="633908"/>
                    <a:pt x="0" y="616901"/>
                    <a:pt x="0" y="599168"/>
                  </a:cubicBezTo>
                  <a:lnTo>
                    <a:pt x="0" y="66864"/>
                  </a:lnTo>
                  <a:cubicBezTo>
                    <a:pt x="0" y="49130"/>
                    <a:pt x="7045" y="32123"/>
                    <a:pt x="19584" y="19584"/>
                  </a:cubicBezTo>
                  <a:cubicBezTo>
                    <a:pt x="32123" y="7045"/>
                    <a:pt x="49130" y="0"/>
                    <a:pt x="66864" y="0"/>
                  </a:cubicBezTo>
                  <a:close/>
                </a:path>
              </a:pathLst>
            </a:custGeom>
            <a:blipFill>
              <a:blip r:embed="rId7"/>
              <a:stretch>
                <a:fillRect l="-1990" t="0" r="-1990" b="0"/>
              </a:stretch>
            </a:blipFill>
            <a:ln w="104775" cap="rnd">
              <a:gradFill>
                <a:gsLst>
                  <a:gs pos="0">
                    <a:srgbClr val="B40000">
                      <a:alpha val="100000"/>
                    </a:srgbClr>
                  </a:gs>
                  <a:gs pos="100000">
                    <a:srgbClr val="520000">
                      <a:alpha val="100000"/>
                    </a:srgbClr>
                  </a:gs>
                </a:gsLst>
                <a:lin ang="5400000"/>
              </a:gradFill>
              <a:prstDash val="solid"/>
              <a:round/>
            </a:ln>
          </p:spPr>
        </p:sp>
      </p:grpSp>
      <p:grpSp>
        <p:nvGrpSpPr>
          <p:cNvPr name="Group 27" id="27"/>
          <p:cNvGrpSpPr/>
          <p:nvPr/>
        </p:nvGrpSpPr>
        <p:grpSpPr>
          <a:xfrm rot="0">
            <a:off x="11871548" y="1191285"/>
            <a:ext cx="5210392" cy="3605310"/>
            <a:chOff x="0" y="0"/>
            <a:chExt cx="962548" cy="666031"/>
          </a:xfrm>
        </p:grpSpPr>
        <p:sp>
          <p:nvSpPr>
            <p:cNvPr name="Freeform 28" id="28"/>
            <p:cNvSpPr/>
            <p:nvPr/>
          </p:nvSpPr>
          <p:spPr>
            <a:xfrm flipH="false" flipV="false" rot="0">
              <a:off x="0" y="0"/>
              <a:ext cx="962548" cy="666031"/>
            </a:xfrm>
            <a:custGeom>
              <a:avLst/>
              <a:gdLst/>
              <a:ahLst/>
              <a:cxnLst/>
              <a:rect r="r" b="b" t="t" l="l"/>
              <a:pathLst>
                <a:path h="666031" w="962548">
                  <a:moveTo>
                    <a:pt x="66864" y="0"/>
                  </a:moveTo>
                  <a:lnTo>
                    <a:pt x="895684" y="0"/>
                  </a:lnTo>
                  <a:cubicBezTo>
                    <a:pt x="913418" y="0"/>
                    <a:pt x="930425" y="7045"/>
                    <a:pt x="942964" y="19584"/>
                  </a:cubicBezTo>
                  <a:cubicBezTo>
                    <a:pt x="955504" y="32123"/>
                    <a:pt x="962548" y="49130"/>
                    <a:pt x="962548" y="66864"/>
                  </a:cubicBezTo>
                  <a:lnTo>
                    <a:pt x="962548" y="599168"/>
                  </a:lnTo>
                  <a:cubicBezTo>
                    <a:pt x="962548" y="616901"/>
                    <a:pt x="955504" y="633908"/>
                    <a:pt x="942964" y="646447"/>
                  </a:cubicBezTo>
                  <a:cubicBezTo>
                    <a:pt x="930425" y="658987"/>
                    <a:pt x="913418" y="666031"/>
                    <a:pt x="895684" y="666031"/>
                  </a:cubicBezTo>
                  <a:lnTo>
                    <a:pt x="66864" y="666031"/>
                  </a:lnTo>
                  <a:cubicBezTo>
                    <a:pt x="49130" y="666031"/>
                    <a:pt x="32123" y="658987"/>
                    <a:pt x="19584" y="646447"/>
                  </a:cubicBezTo>
                  <a:cubicBezTo>
                    <a:pt x="7045" y="633908"/>
                    <a:pt x="0" y="616901"/>
                    <a:pt x="0" y="599168"/>
                  </a:cubicBezTo>
                  <a:lnTo>
                    <a:pt x="0" y="66864"/>
                  </a:lnTo>
                  <a:cubicBezTo>
                    <a:pt x="0" y="49130"/>
                    <a:pt x="7045" y="32123"/>
                    <a:pt x="19584" y="19584"/>
                  </a:cubicBezTo>
                  <a:cubicBezTo>
                    <a:pt x="32123" y="7045"/>
                    <a:pt x="49130" y="0"/>
                    <a:pt x="66864" y="0"/>
                  </a:cubicBezTo>
                  <a:close/>
                </a:path>
              </a:pathLst>
            </a:custGeom>
            <a:blipFill>
              <a:blip r:embed="rId8"/>
              <a:stretch>
                <a:fillRect l="0" t="-22259" r="0" b="-22259"/>
              </a:stretch>
            </a:blipFill>
            <a:ln w="104775" cap="rnd">
              <a:gradFill>
                <a:gsLst>
                  <a:gs pos="0">
                    <a:srgbClr val="B40000">
                      <a:alpha val="100000"/>
                    </a:srgbClr>
                  </a:gs>
                  <a:gs pos="100000">
                    <a:srgbClr val="520000">
                      <a:alpha val="100000"/>
                    </a:srgbClr>
                  </a:gs>
                </a:gsLst>
                <a:lin ang="5400000"/>
              </a:gradFill>
              <a:prstDash val="solid"/>
              <a:round/>
            </a:ln>
          </p:spPr>
        </p:sp>
      </p:grpSp>
      <p:sp>
        <p:nvSpPr>
          <p:cNvPr name="TextBox 29" id="29"/>
          <p:cNvSpPr txBox="true"/>
          <p:nvPr/>
        </p:nvSpPr>
        <p:spPr>
          <a:xfrm rot="0">
            <a:off x="1635576" y="1318295"/>
            <a:ext cx="7367227" cy="488315"/>
          </a:xfrm>
          <a:prstGeom prst="rect">
            <a:avLst/>
          </a:prstGeom>
        </p:spPr>
        <p:txBody>
          <a:bodyPr anchor="t" rtlCol="false" tIns="0" lIns="0" bIns="0" rIns="0">
            <a:spAutoFit/>
          </a:bodyPr>
          <a:lstStyle/>
          <a:p>
            <a:pPr algn="l">
              <a:lnSpc>
                <a:spcPts val="4059"/>
              </a:lnSpc>
              <a:spcBef>
                <a:spcPct val="0"/>
              </a:spcBef>
            </a:pPr>
            <a:r>
              <a:rPr lang="en-US" sz="2899" b="true">
                <a:solidFill>
                  <a:srgbClr val="520000"/>
                </a:solidFill>
                <a:latin typeface="Montserrat Bold"/>
                <a:ea typeface="Montserrat Bold"/>
                <a:cs typeface="Montserrat Bold"/>
                <a:sym typeface="Montserrat Bold"/>
              </a:rPr>
              <a:t>Nhang Cổ Mộc Hương</a:t>
            </a:r>
          </a:p>
        </p:txBody>
      </p:sp>
      <p:sp>
        <p:nvSpPr>
          <p:cNvPr name="TextBox 30" id="30"/>
          <p:cNvSpPr txBox="true"/>
          <p:nvPr/>
        </p:nvSpPr>
        <p:spPr>
          <a:xfrm rot="0">
            <a:off x="1635576" y="5312216"/>
            <a:ext cx="9001110" cy="488315"/>
          </a:xfrm>
          <a:prstGeom prst="rect">
            <a:avLst/>
          </a:prstGeom>
        </p:spPr>
        <p:txBody>
          <a:bodyPr anchor="t" rtlCol="false" tIns="0" lIns="0" bIns="0" rIns="0">
            <a:spAutoFit/>
          </a:bodyPr>
          <a:lstStyle/>
          <a:p>
            <a:pPr algn="l">
              <a:lnSpc>
                <a:spcPts val="4059"/>
              </a:lnSpc>
              <a:spcBef>
                <a:spcPct val="0"/>
              </a:spcBef>
            </a:pPr>
            <a:r>
              <a:rPr lang="en-US" sz="2899" b="true">
                <a:solidFill>
                  <a:srgbClr val="520000"/>
                </a:solidFill>
                <a:latin typeface="Montserrat Bold"/>
                <a:ea typeface="Montserrat Bold"/>
                <a:cs typeface="Montserrat Bold"/>
                <a:sym typeface="Montserrat Bold"/>
              </a:rPr>
              <a:t>Thất Bảo Minh Châu</a:t>
            </a:r>
          </a:p>
        </p:txBody>
      </p:sp>
      <p:sp>
        <p:nvSpPr>
          <p:cNvPr name="TextBox 31" id="31"/>
          <p:cNvSpPr txBox="true"/>
          <p:nvPr/>
        </p:nvSpPr>
        <p:spPr>
          <a:xfrm rot="0">
            <a:off x="1028700" y="2104550"/>
            <a:ext cx="9786766" cy="2524125"/>
          </a:xfrm>
          <a:prstGeom prst="rect">
            <a:avLst/>
          </a:prstGeom>
        </p:spPr>
        <p:txBody>
          <a:bodyPr anchor="t" rtlCol="false" tIns="0" lIns="0" bIns="0" rIns="0">
            <a:spAutoFit/>
          </a:bodyPr>
          <a:lstStyle/>
          <a:p>
            <a:pPr algn="just">
              <a:lnSpc>
                <a:spcPts val="3356"/>
              </a:lnSpc>
            </a:pPr>
            <a:r>
              <a:rPr lang="en-US" sz="2797" spc="-27">
                <a:solidFill>
                  <a:srgbClr val="FFFFFF"/>
                </a:solidFill>
                <a:latin typeface="Public Sans"/>
                <a:ea typeface="Public Sans"/>
                <a:cs typeface="Public Sans"/>
                <a:sym typeface="Public Sans"/>
              </a:rPr>
              <a:t>Linh nhang thượng phẩm mang đến sự thuần khiết từ thiên nhiên, giúp bảo vệ sức khỏe và tôn vinh văn hóa thờ cúng truyền thống của người Việt.</a:t>
            </a:r>
          </a:p>
          <a:p>
            <a:pPr algn="just">
              <a:lnSpc>
                <a:spcPts val="3356"/>
              </a:lnSpc>
            </a:pPr>
            <a:r>
              <a:rPr lang="en-US" sz="2797" spc="-27">
                <a:solidFill>
                  <a:srgbClr val="FFFFFF"/>
                </a:solidFill>
                <a:latin typeface="Public Sans"/>
                <a:ea typeface="Public Sans"/>
                <a:cs typeface="Public Sans"/>
                <a:sym typeface="Public Sans"/>
              </a:rPr>
              <a:t>Nhang Cổ Mộc Hương mang lại sinh khí và vượng khí cho gia đình khi sử dụng trong thờ cúng</a:t>
            </a:r>
          </a:p>
          <a:p>
            <a:pPr algn="just">
              <a:lnSpc>
                <a:spcPts val="3356"/>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DAGwnZeMqwg</dc:identifier>
  <dcterms:modified xsi:type="dcterms:W3CDTF">2011-08-01T06:04:30Z</dcterms:modified>
  <cp:revision>1</cp:revision>
  <dc:title>Bản sao của Introduction to</dc:title>
</cp:coreProperties>
</file>